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68"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89" d="100"/>
          <a:sy n="89" d="100"/>
        </p:scale>
        <p:origin x="-125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m.5c.com.c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3" Type="http://schemas.openxmlformats.org/officeDocument/2006/relationships/image" Target="../media/image13.png"/><Relationship Id="rId7" Type="http://schemas.openxmlformats.org/officeDocument/2006/relationships/oleObject" Target="../embeddings/oleObject3.bin"/><Relationship Id="rId12"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357158" y="1700808"/>
            <a:ext cx="8501122" cy="707886"/>
          </a:xfrm>
          <a:prstGeom prst="rect">
            <a:avLst/>
          </a:prstGeom>
          <a:noFill/>
          <a:ln w="9525">
            <a:noFill/>
            <a:miter lim="800000"/>
            <a:headEnd/>
            <a:tailEnd/>
          </a:ln>
        </p:spPr>
        <p:txBody>
          <a:bodyPr wrap="square">
            <a:spAutoFit/>
          </a:bodyPr>
          <a:lstStyle/>
          <a:p>
            <a:pPr marL="457200" indent="-457200" algn="ctr"/>
            <a:r>
              <a:rPr lang="zh-CN" altLang="en-US" sz="4000" b="1" dirty="0" smtClean="0">
                <a:solidFill>
                  <a:srgbClr val="0070C0"/>
                </a:solidFill>
                <a:latin typeface="微软雅黑" pitchFamily="34" charset="-122"/>
                <a:ea typeface="微软雅黑" pitchFamily="34" charset="-122"/>
              </a:rPr>
              <a:t>美联软通</a:t>
            </a:r>
            <a:r>
              <a:rPr lang="zh-CN" altLang="en-US" sz="4000" b="1" dirty="0" smtClean="0">
                <a:solidFill>
                  <a:srgbClr val="0070C0"/>
                </a:solidFill>
                <a:latin typeface="微软雅黑" pitchFamily="34" charset="-122"/>
                <a:ea typeface="微软雅黑" pitchFamily="34" charset="-122"/>
              </a:rPr>
              <a:t>国际</a:t>
            </a:r>
            <a:r>
              <a:rPr lang="zh-CN" altLang="en-US" sz="4000" b="1" dirty="0" smtClean="0">
                <a:solidFill>
                  <a:srgbClr val="0070C0"/>
                </a:solidFill>
                <a:latin typeface="微软雅黑" pitchFamily="34" charset="-122"/>
                <a:ea typeface="微软雅黑" pitchFamily="34" charset="-122"/>
              </a:rPr>
              <a:t>通</a:t>
            </a:r>
            <a:r>
              <a:rPr lang="zh-CN" altLang="en-US" sz="4000" b="1" dirty="0" smtClean="0">
                <a:solidFill>
                  <a:srgbClr val="0070C0"/>
                </a:solidFill>
                <a:latin typeface="微软雅黑" pitchFamily="34" charset="-122"/>
                <a:ea typeface="微软雅黑" pitchFamily="34" charset="-122"/>
              </a:rPr>
              <a:t>信</a:t>
            </a:r>
            <a:r>
              <a:rPr lang="zh-CN" altLang="en-US" sz="4000" b="1" dirty="0" smtClean="0">
                <a:solidFill>
                  <a:srgbClr val="0070C0"/>
                </a:solidFill>
                <a:latin typeface="微软雅黑" pitchFamily="34" charset="-122"/>
                <a:ea typeface="微软雅黑" pitchFamily="34" charset="-122"/>
              </a:rPr>
              <a:t>业务介绍</a:t>
            </a:r>
            <a:endParaRPr lang="zh-CN" altLang="en-US" sz="4000" b="1" dirty="0">
              <a:solidFill>
                <a:srgbClr val="0070C0"/>
              </a:solidFill>
              <a:latin typeface="微软雅黑" pitchFamily="34" charset="-122"/>
              <a:ea typeface="微软雅黑" pitchFamily="34" charset="-122"/>
            </a:endParaRPr>
          </a:p>
        </p:txBody>
      </p:sp>
      <p:sp>
        <p:nvSpPr>
          <p:cNvPr id="6" name="Text Box 52"/>
          <p:cNvSpPr txBox="1">
            <a:spLocks noChangeArrowheads="1"/>
          </p:cNvSpPr>
          <p:nvPr/>
        </p:nvSpPr>
        <p:spPr bwMode="auto">
          <a:xfrm>
            <a:off x="1332283" y="5313402"/>
            <a:ext cx="6696101" cy="707886"/>
          </a:xfrm>
          <a:prstGeom prst="rect">
            <a:avLst/>
          </a:prstGeom>
          <a:noFill/>
          <a:ln w="9525">
            <a:noFill/>
            <a:miter lim="800000"/>
            <a:headEnd/>
            <a:tailEnd/>
          </a:ln>
        </p:spPr>
        <p:txBody>
          <a:bodyPr wrap="square">
            <a:spAutoFit/>
          </a:bodyPr>
          <a:lstStyle/>
          <a:p>
            <a:pPr marL="457200" indent="-457200" algn="ctr"/>
            <a:r>
              <a:rPr lang="zh-CN" altLang="en-US" sz="2000" b="1" dirty="0" smtClean="0">
                <a:latin typeface="微软雅黑" pitchFamily="34" charset="-122"/>
                <a:ea typeface="微软雅黑" pitchFamily="34" charset="-122"/>
              </a:rPr>
              <a:t>北京美联软通科技有限公司</a:t>
            </a:r>
            <a:endParaRPr lang="en-US" altLang="zh-CN" sz="2000" b="1" dirty="0" smtClean="0">
              <a:latin typeface="微软雅黑" pitchFamily="34" charset="-122"/>
              <a:ea typeface="微软雅黑" pitchFamily="34" charset="-122"/>
            </a:endParaRPr>
          </a:p>
          <a:p>
            <a:pPr marL="457200" indent="-457200" algn="ctr"/>
            <a:r>
              <a:rPr lang="en-US" altLang="zh-CN" sz="2000" b="1" dirty="0" smtClean="0">
                <a:latin typeface="微软雅黑" pitchFamily="34" charset="-122"/>
                <a:ea typeface="微软雅黑" pitchFamily="34" charset="-122"/>
              </a:rPr>
              <a:t>2013</a:t>
            </a:r>
            <a:r>
              <a:rPr lang="zh-CN" altLang="en-US" sz="2000" b="1" dirty="0" smtClean="0">
                <a:latin typeface="微软雅黑" pitchFamily="34" charset="-122"/>
                <a:ea typeface="微软雅黑" pitchFamily="34" charset="-122"/>
              </a:rPr>
              <a:t>年</a:t>
            </a:r>
            <a:r>
              <a:rPr lang="en-US" altLang="zh-CN" sz="2000" b="1" dirty="0" smtClean="0">
                <a:latin typeface="微软雅黑" pitchFamily="34" charset="-122"/>
                <a:ea typeface="微软雅黑" pitchFamily="34" charset="-122"/>
              </a:rPr>
              <a:t>7</a:t>
            </a:r>
            <a:r>
              <a:rPr lang="zh-CN" altLang="en-US" sz="2000" b="1" dirty="0" smtClean="0">
                <a:latin typeface="微软雅黑" pitchFamily="34" charset="-122"/>
                <a:ea typeface="微软雅黑" pitchFamily="34" charset="-122"/>
              </a:rPr>
              <a:t>月</a:t>
            </a:r>
            <a:endParaRPr lang="zh-CN" altLang="en-US" sz="2000" b="1" dirty="0">
              <a:latin typeface="微软雅黑" pitchFamily="34" charset="-122"/>
              <a:ea typeface="微软雅黑" pitchFamily="34" charset="-122"/>
            </a:endParaRPr>
          </a:p>
        </p:txBody>
      </p:sp>
      <p:pic>
        <p:nvPicPr>
          <p:cNvPr id="3" name="Picture 1" descr="c:\Users\Administrator\Desktop\u=3542739349,2879513266&amp;fm=21&amp;gp=0.jpg"/>
          <p:cNvPicPr>
            <a:picLocks noChangeAspect="1" noChangeArrowheads="1"/>
          </p:cNvPicPr>
          <p:nvPr/>
        </p:nvPicPr>
        <p:blipFill>
          <a:blip r:embed="rId2" cstate="print"/>
          <a:srcRect/>
          <a:stretch>
            <a:fillRect/>
          </a:stretch>
        </p:blipFill>
        <p:spPr bwMode="auto">
          <a:xfrm>
            <a:off x="5929332" y="2928934"/>
            <a:ext cx="1428750" cy="1428750"/>
          </a:xfrm>
          <a:prstGeom prst="rect">
            <a:avLst/>
          </a:prstGeom>
          <a:noFill/>
        </p:spPr>
      </p:pic>
      <p:pic>
        <p:nvPicPr>
          <p:cNvPr id="4" name="Picture 1"/>
          <p:cNvPicPr>
            <a:picLocks noChangeAspect="1" noChangeArrowheads="1"/>
          </p:cNvPicPr>
          <p:nvPr/>
        </p:nvPicPr>
        <p:blipFill>
          <a:blip r:embed="rId3" cstate="print"/>
          <a:srcRect/>
          <a:stretch>
            <a:fillRect/>
          </a:stretch>
        </p:blipFill>
        <p:spPr bwMode="auto">
          <a:xfrm>
            <a:off x="2987824" y="3068960"/>
            <a:ext cx="1921360" cy="1310568"/>
          </a:xfrm>
          <a:prstGeom prst="rect">
            <a:avLst/>
          </a:prstGeom>
          <a:noFill/>
          <a:ln w="9525">
            <a:noFill/>
            <a:miter lim="800000"/>
            <a:headEnd/>
            <a:tailEnd/>
          </a:ln>
          <a:effectLst/>
        </p:spPr>
      </p:pic>
    </p:spTree>
    <p:extLst>
      <p:ext uri="{BB962C8B-B14F-4D97-AF65-F5344CB8AC3E}">
        <p14:creationId xmlns:p14="http://schemas.microsoft.com/office/powerpoint/2010/main" xmlns="" val="161612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9124" y="1095127"/>
            <a:ext cx="7905752" cy="749697"/>
            <a:chOff x="0" y="10291"/>
            <a:chExt cx="7905752" cy="749697"/>
          </a:xfrm>
        </p:grpSpPr>
        <p:sp>
          <p:nvSpPr>
            <p:cNvPr id="12" name="圆角矩形 11"/>
            <p:cNvSpPr/>
            <p:nvPr/>
          </p:nvSpPr>
          <p:spPr>
            <a:xfrm>
              <a:off x="0" y="10291"/>
              <a:ext cx="7905752" cy="7496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圆角矩形 4"/>
            <p:cNvSpPr/>
            <p:nvPr/>
          </p:nvSpPr>
          <p:spPr>
            <a:xfrm>
              <a:off x="36597" y="46888"/>
              <a:ext cx="7832558" cy="676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测试方式</a:t>
              </a:r>
              <a:endParaRPr lang="zh-CN" altLang="en-US" sz="2000" b="1" kern="1200" dirty="0">
                <a:latin typeface="微软雅黑" pitchFamily="34" charset="-122"/>
                <a:ea typeface="微软雅黑" pitchFamily="34" charset="-122"/>
              </a:endParaRPr>
            </a:p>
          </p:txBody>
        </p:sp>
      </p:grpSp>
      <p:grpSp>
        <p:nvGrpSpPr>
          <p:cNvPr id="3" name="组合 2"/>
          <p:cNvGrpSpPr/>
          <p:nvPr/>
        </p:nvGrpSpPr>
        <p:grpSpPr>
          <a:xfrm>
            <a:off x="619124" y="2073312"/>
            <a:ext cx="7905752" cy="2003760"/>
            <a:chOff x="0" y="759988"/>
            <a:chExt cx="7905752" cy="2003760"/>
          </a:xfrm>
        </p:grpSpPr>
        <p:sp>
          <p:nvSpPr>
            <p:cNvPr id="10" name="矩形 9"/>
            <p:cNvSpPr/>
            <p:nvPr/>
          </p:nvSpPr>
          <p:spPr>
            <a:xfrm>
              <a:off x="0" y="759988"/>
              <a:ext cx="7905752" cy="20037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矩形 10"/>
            <p:cNvSpPr/>
            <p:nvPr/>
          </p:nvSpPr>
          <p:spPr>
            <a:xfrm>
              <a:off x="0" y="759988"/>
              <a:ext cx="7905752" cy="200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100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b="1" kern="1200" dirty="0" smtClean="0">
                  <a:latin typeface="微软雅黑" pitchFamily="34" charset="-122"/>
                  <a:ea typeface="微软雅黑" pitchFamily="34" charset="-122"/>
                </a:rPr>
                <a:t>开发测试前期</a:t>
              </a:r>
              <a:r>
                <a:rPr lang="zh-CN" altLang="en-US" sz="1800" kern="1200" dirty="0" smtClean="0">
                  <a:latin typeface="微软雅黑" pitchFamily="34" charset="-122"/>
                  <a:ea typeface="微软雅黑" pitchFamily="34" charset="-122"/>
                </a:rPr>
                <a:t>：美联软通提供短信</a:t>
              </a:r>
              <a:r>
                <a:rPr lang="en-US" altLang="zh-CN" sz="1800" kern="1200" dirty="0" smtClean="0">
                  <a:latin typeface="微软雅黑" pitchFamily="34" charset="-122"/>
                  <a:ea typeface="微软雅黑" pitchFamily="34" charset="-122"/>
                </a:rPr>
                <a:t>API</a:t>
              </a:r>
              <a:r>
                <a:rPr lang="zh-CN" altLang="en-US" sz="1800" kern="1200" dirty="0" smtClean="0">
                  <a:latin typeface="微软雅黑" pitchFamily="34" charset="-122"/>
                  <a:ea typeface="微软雅黑" pitchFamily="34" charset="-122"/>
                </a:rPr>
                <a:t>接口或者</a:t>
              </a:r>
              <a:r>
                <a:rPr lang="en-US" altLang="zh-CN" sz="1800" kern="1200" dirty="0" smtClean="0">
                  <a:latin typeface="微软雅黑" pitchFamily="34" charset="-122"/>
                  <a:ea typeface="微软雅黑" pitchFamily="34" charset="-122"/>
                </a:rPr>
                <a:t>web</a:t>
              </a:r>
              <a:r>
                <a:rPr lang="zh-CN" altLang="en-US" sz="1800" kern="1200" dirty="0" smtClean="0">
                  <a:latin typeface="微软雅黑" pitchFamily="34" charset="-122"/>
                  <a:ea typeface="微软雅黑" pitchFamily="34" charset="-122"/>
                </a:rPr>
                <a:t>短信平台进行短信息速度和质量的测试。</a:t>
              </a:r>
              <a:endParaRPr lang="zh-CN" altLang="en-US" sz="1800" kern="1200" dirty="0"/>
            </a:p>
            <a:p>
              <a:pPr marL="171450" lvl="1" indent="-171450" algn="l" defTabSz="800100">
                <a:lnSpc>
                  <a:spcPct val="90000"/>
                </a:lnSpc>
                <a:spcBef>
                  <a:spcPct val="0"/>
                </a:spcBef>
                <a:spcAft>
                  <a:spcPct val="20000"/>
                </a:spcAft>
                <a:buChar char="••"/>
              </a:pPr>
              <a:r>
                <a:rPr lang="zh-CN" altLang="en-US" sz="1800" b="1" kern="1200" dirty="0" smtClean="0">
                  <a:latin typeface="微软雅黑" pitchFamily="34" charset="-122"/>
                  <a:ea typeface="微软雅黑" pitchFamily="34" charset="-122"/>
                </a:rPr>
                <a:t>开发过程中</a:t>
              </a:r>
              <a:r>
                <a:rPr lang="zh-CN" altLang="en-US" sz="1800" kern="1200" dirty="0" smtClean="0">
                  <a:latin typeface="微软雅黑" pitchFamily="34" charset="-122"/>
                  <a:ea typeface="微软雅黑" pitchFamily="34" charset="-122"/>
                </a:rPr>
                <a:t>：美联软通指定专门的开发工程师配合贵公司技术人员的开发嵌入工作，提供专业的技术指导。</a:t>
              </a:r>
              <a:endParaRPr lang="en-US" altLang="zh-CN" sz="1800" kern="1200" dirty="0">
                <a:latin typeface="微软雅黑" pitchFamily="34" charset="-122"/>
                <a:ea typeface="微软雅黑" pitchFamily="34" charset="-122"/>
              </a:endParaRPr>
            </a:p>
            <a:p>
              <a:pPr marL="171450" lvl="1" indent="-171450" algn="l" defTabSz="800100">
                <a:lnSpc>
                  <a:spcPct val="90000"/>
                </a:lnSpc>
                <a:spcBef>
                  <a:spcPct val="0"/>
                </a:spcBef>
                <a:spcAft>
                  <a:spcPct val="20000"/>
                </a:spcAft>
                <a:buChar char="••"/>
              </a:pPr>
              <a:r>
                <a:rPr lang="zh-CN" altLang="en-US" sz="1800" b="1" kern="1200" dirty="0" smtClean="0">
                  <a:latin typeface="微软雅黑" pitchFamily="34" charset="-122"/>
                  <a:ea typeface="微软雅黑" pitchFamily="34" charset="-122"/>
                </a:rPr>
                <a:t>使用期：</a:t>
              </a:r>
              <a:r>
                <a:rPr lang="zh-CN" altLang="en-US" sz="1800" kern="1200" dirty="0" smtClean="0">
                  <a:latin typeface="微软雅黑" pitchFamily="34" charset="-122"/>
                  <a:ea typeface="微软雅黑" pitchFamily="34" charset="-122"/>
                </a:rPr>
                <a:t>由资深技术人员及客服时解决相应问题。</a:t>
              </a:r>
              <a:endParaRPr lang="zh-CN" altLang="en-US" sz="1800" kern="1200" dirty="0">
                <a:latin typeface="微软雅黑" pitchFamily="34" charset="-122"/>
                <a:ea typeface="微软雅黑" pitchFamily="34" charset="-122"/>
              </a:endParaRPr>
            </a:p>
          </p:txBody>
        </p:sp>
      </p:grpSp>
      <p:grpSp>
        <p:nvGrpSpPr>
          <p:cNvPr id="4" name="组合 3"/>
          <p:cNvGrpSpPr/>
          <p:nvPr/>
        </p:nvGrpSpPr>
        <p:grpSpPr>
          <a:xfrm>
            <a:off x="619124" y="3861048"/>
            <a:ext cx="7905752" cy="749697"/>
            <a:chOff x="0" y="2763749"/>
            <a:chExt cx="7905752" cy="749697"/>
          </a:xfrm>
        </p:grpSpPr>
        <p:sp>
          <p:nvSpPr>
            <p:cNvPr id="8" name="圆角矩形 7"/>
            <p:cNvSpPr/>
            <p:nvPr/>
          </p:nvSpPr>
          <p:spPr>
            <a:xfrm>
              <a:off x="0" y="2763749"/>
              <a:ext cx="7905752" cy="7496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圆角矩形 8"/>
            <p:cNvSpPr/>
            <p:nvPr/>
          </p:nvSpPr>
          <p:spPr>
            <a:xfrm>
              <a:off x="36597" y="2800346"/>
              <a:ext cx="7832558" cy="676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开通细节</a:t>
              </a:r>
              <a:endParaRPr lang="zh-CN" altLang="en-US" sz="2000" b="1" kern="1200" dirty="0">
                <a:latin typeface="微软雅黑" pitchFamily="34" charset="-122"/>
                <a:ea typeface="微软雅黑" pitchFamily="34" charset="-122"/>
              </a:endParaRPr>
            </a:p>
          </p:txBody>
        </p:sp>
      </p:grpSp>
      <p:grpSp>
        <p:nvGrpSpPr>
          <p:cNvPr id="5" name="组合 4"/>
          <p:cNvGrpSpPr/>
          <p:nvPr/>
        </p:nvGrpSpPr>
        <p:grpSpPr>
          <a:xfrm>
            <a:off x="619124" y="4437112"/>
            <a:ext cx="7905752" cy="1830915"/>
            <a:chOff x="0" y="3513446"/>
            <a:chExt cx="7905752" cy="1830915"/>
          </a:xfrm>
        </p:grpSpPr>
        <p:sp>
          <p:nvSpPr>
            <p:cNvPr id="6" name="矩形 5"/>
            <p:cNvSpPr/>
            <p:nvPr/>
          </p:nvSpPr>
          <p:spPr>
            <a:xfrm>
              <a:off x="0" y="3513446"/>
              <a:ext cx="7905752" cy="15483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矩形 6"/>
            <p:cNvSpPr/>
            <p:nvPr/>
          </p:nvSpPr>
          <p:spPr>
            <a:xfrm>
              <a:off x="0" y="3796001"/>
              <a:ext cx="7905752" cy="1548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100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smtClean="0">
                  <a:latin typeface="微软雅黑" pitchFamily="34" charset="-122"/>
                  <a:ea typeface="微软雅黑" pitchFamily="34" charset="-122"/>
                </a:rPr>
                <a:t>请提资质文件，包括公司营业执照复印件、公司联系方式等相等相关资料，并同美联软通签署相关协议。</a:t>
              </a:r>
              <a:endParaRPr lang="zh-CN" altLang="en-US" sz="1800" kern="1200" dirty="0"/>
            </a:p>
            <a:p>
              <a:pPr marL="171450" lvl="1" indent="-171450" algn="l" defTabSz="800100">
                <a:lnSpc>
                  <a:spcPct val="90000"/>
                </a:lnSpc>
                <a:spcBef>
                  <a:spcPct val="0"/>
                </a:spcBef>
                <a:spcAft>
                  <a:spcPct val="20000"/>
                </a:spcAft>
                <a:buChar char="••"/>
              </a:pPr>
              <a:r>
                <a:rPr lang="zh-CN" altLang="en-US" sz="1800" kern="1200" dirty="0" smtClean="0">
                  <a:latin typeface="微软雅黑" pitchFamily="34" charset="-122"/>
                  <a:ea typeface="微软雅黑" pitchFamily="34" charset="-122"/>
                </a:rPr>
                <a:t>在材料齐全的情况下</a:t>
              </a:r>
              <a:r>
                <a:rPr lang="zh-CN" altLang="en-US" sz="1800" kern="1200" dirty="0" smtClean="0">
                  <a:latin typeface="微软雅黑" pitchFamily="34" charset="-122"/>
                  <a:ea typeface="微软雅黑" pitchFamily="34" charset="-122"/>
                </a:rPr>
                <a:t>，工作日</a:t>
              </a:r>
              <a:r>
                <a:rPr lang="en-US" altLang="zh-CN" sz="1800" kern="1200" dirty="0" smtClean="0">
                  <a:latin typeface="微软雅黑" pitchFamily="34" charset="-122"/>
                  <a:ea typeface="微软雅黑" pitchFamily="34" charset="-122"/>
                </a:rPr>
                <a:t>1</a:t>
              </a:r>
              <a:r>
                <a:rPr lang="zh-CN" altLang="en-US" sz="1800" kern="1200" dirty="0" smtClean="0">
                  <a:latin typeface="微软雅黑" pitchFamily="34" charset="-122"/>
                  <a:ea typeface="微软雅黑" pitchFamily="34" charset="-122"/>
                </a:rPr>
                <a:t>小时内开通全球路由功能。</a:t>
              </a:r>
              <a:endParaRPr lang="zh-CN" altLang="en-US" sz="1800" kern="1200" dirty="0">
                <a:latin typeface="微软雅黑" pitchFamily="34" charset="-122"/>
                <a:ea typeface="微软雅黑" pitchFamily="34" charset="-122"/>
              </a:endParaRPr>
            </a:p>
          </p:txBody>
        </p:sp>
      </p:grpSp>
      <p:sp>
        <p:nvSpPr>
          <p:cNvPr id="14"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关于调试</a:t>
            </a:r>
            <a:endParaRPr lang="zh-CN" altLang="en-US" sz="3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90963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价格及付款方式</a:t>
            </a:r>
            <a:endParaRPr lang="zh-CN" altLang="en-US" sz="3200" dirty="0">
              <a:solidFill>
                <a:schemeClr val="bg1"/>
              </a:solidFill>
              <a:latin typeface="微软雅黑" pitchFamily="34" charset="-122"/>
              <a:ea typeface="微软雅黑" pitchFamily="34" charset="-122"/>
            </a:endParaRPr>
          </a:p>
        </p:txBody>
      </p:sp>
      <p:sp>
        <p:nvSpPr>
          <p:cNvPr id="3" name="Rectangle 21"/>
          <p:cNvSpPr>
            <a:spLocks noChangeArrowheads="1"/>
          </p:cNvSpPr>
          <p:nvPr/>
        </p:nvSpPr>
        <p:spPr bwMode="auto">
          <a:xfrm>
            <a:off x="714348" y="1500174"/>
            <a:ext cx="763863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indent="269875" eaLnBrk="0" hangingPunct="0">
              <a:defRPr/>
            </a:pPr>
            <a:r>
              <a:rPr lang="zh-CN" altLang="en-US" sz="2000" b="1" dirty="0" smtClean="0">
                <a:solidFill>
                  <a:srgbClr val="000000"/>
                </a:solidFill>
                <a:latin typeface="微软雅黑" pitchFamily="34" charset="-122"/>
                <a:ea typeface="微软雅黑" pitchFamily="34" charset="-122"/>
              </a:rPr>
              <a:t>由于各个国家所定价格不同，具体价格请您联系美联客服人</a:t>
            </a:r>
            <a:r>
              <a:rPr lang="zh-CN" altLang="en-US" sz="2000" b="1" dirty="0" smtClean="0">
                <a:solidFill>
                  <a:srgbClr val="000000"/>
                </a:solidFill>
                <a:latin typeface="微软雅黑" pitchFamily="34" charset="-122"/>
                <a:ea typeface="微软雅黑" pitchFamily="34" charset="-122"/>
              </a:rPr>
              <a:t>员</a:t>
            </a:r>
            <a:endParaRPr lang="zh-CN" sz="2000" b="1" dirty="0">
              <a:latin typeface="微软雅黑" pitchFamily="34" charset="-122"/>
              <a:ea typeface="微软雅黑" pitchFamily="34" charset="-122"/>
            </a:endParaRPr>
          </a:p>
        </p:txBody>
      </p:sp>
      <p:sp>
        <p:nvSpPr>
          <p:cNvPr id="5" name="圆角矩形 4"/>
          <p:cNvSpPr/>
          <p:nvPr/>
        </p:nvSpPr>
        <p:spPr>
          <a:xfrm>
            <a:off x="714348" y="4429132"/>
            <a:ext cx="7786687" cy="857250"/>
          </a:xfrm>
          <a:prstGeom prst="round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266700" eaLnBrk="0" hangingPunct="0">
              <a:defRPr/>
            </a:pPr>
            <a:endParaRPr lang="en-US" altLang="zh-CN" sz="1600" b="1" dirty="0" smtClean="0">
              <a:solidFill>
                <a:srgbClr val="000000"/>
              </a:solidFill>
              <a:latin typeface="微软雅黑" pitchFamily="34" charset="-122"/>
              <a:ea typeface="微软雅黑" pitchFamily="34" charset="-122"/>
              <a:cs typeface="Times New Roman" pitchFamily="18" charset="0"/>
            </a:endParaRPr>
          </a:p>
          <a:p>
            <a:pPr indent="266700" eaLnBrk="0" hangingPunct="0">
              <a:defRPr/>
            </a:pPr>
            <a:r>
              <a:rPr lang="zh-CN" altLang="en-US" sz="1600" b="1" dirty="0" smtClean="0">
                <a:solidFill>
                  <a:srgbClr val="000000"/>
                </a:solidFill>
                <a:latin typeface="微软雅黑" pitchFamily="34" charset="-122"/>
                <a:ea typeface="微软雅黑" pitchFamily="34" charset="-122"/>
                <a:cs typeface="Times New Roman" pitchFamily="18" charset="0"/>
              </a:rPr>
              <a:t>备注：如</a:t>
            </a:r>
            <a:r>
              <a:rPr lang="zh-CN" altLang="en-US" sz="1600" b="1" dirty="0" smtClean="0">
                <a:solidFill>
                  <a:srgbClr val="000000"/>
                </a:solidFill>
                <a:latin typeface="微软雅黑" pitchFamily="34" charset="-122"/>
                <a:ea typeface="微软雅黑" pitchFamily="34" charset="-122"/>
                <a:cs typeface="Times New Roman" pitchFamily="18" charset="0"/>
              </a:rPr>
              <a:t>客户需使用国际上行</a:t>
            </a:r>
            <a:r>
              <a:rPr lang="zh-CN" altLang="en-US" sz="1600" b="1" dirty="0" smtClean="0">
                <a:solidFill>
                  <a:srgbClr val="000000"/>
                </a:solidFill>
                <a:latin typeface="微软雅黑" pitchFamily="34" charset="-122"/>
                <a:ea typeface="微软雅黑" pitchFamily="34" charset="-122"/>
                <a:cs typeface="Times New Roman" pitchFamily="18" charset="0"/>
              </a:rPr>
              <a:t>短信（短信回复功能</a:t>
            </a:r>
            <a:r>
              <a:rPr lang="zh-CN" altLang="en-US" sz="1600" b="1" dirty="0" smtClean="0">
                <a:solidFill>
                  <a:srgbClr val="000000"/>
                </a:solidFill>
                <a:latin typeface="微软雅黑" pitchFamily="34" charset="-122"/>
                <a:ea typeface="微软雅黑" pitchFamily="34" charset="-122"/>
                <a:cs typeface="Times New Roman" pitchFamily="18" charset="0"/>
              </a:rPr>
              <a:t>），需向销售咨询该国家是否支持上行（回复）及相关上行的费用。</a:t>
            </a:r>
            <a:endParaRPr lang="zh-CN" altLang="en-US" sz="1600" b="1" dirty="0" smtClean="0">
              <a:solidFill>
                <a:srgbClr val="000000"/>
              </a:solidFill>
              <a:latin typeface="微软雅黑" pitchFamily="34" charset="-122"/>
              <a:ea typeface="微软雅黑" pitchFamily="34" charset="-122"/>
              <a:cs typeface="Times New Roman" pitchFamily="18" charset="0"/>
            </a:endParaRPr>
          </a:p>
          <a:p>
            <a:pPr indent="266700" algn="l" eaLnBrk="0" hangingPunct="0">
              <a:defRPr/>
            </a:pPr>
            <a:endParaRPr lang="zh-CN" altLang="en-US" sz="16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647446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899592" y="1799851"/>
            <a:ext cx="7056783" cy="2554545"/>
          </a:xfrm>
          <a:prstGeom prst="rect">
            <a:avLst/>
          </a:prstGeom>
          <a:noFill/>
          <a:ln w="9525">
            <a:noFill/>
            <a:miter lim="800000"/>
            <a:headEnd/>
            <a:tailEnd/>
          </a:ln>
        </p:spPr>
        <p:txBody>
          <a:bodyPr wrap="square">
            <a:spAutoFit/>
          </a:bodyPr>
          <a:lstStyle/>
          <a:p>
            <a:pPr marL="457200" indent="-457200"/>
            <a:r>
              <a:rPr lang="zh-CN" altLang="en-US" sz="4000" b="1" dirty="0" smtClean="0">
                <a:solidFill>
                  <a:srgbClr val="0070C0"/>
                </a:solidFill>
                <a:latin typeface="微软雅黑" pitchFamily="34" charset="-122"/>
                <a:ea typeface="微软雅黑" pitchFamily="34" charset="-122"/>
              </a:rPr>
              <a:t>   美联软通信息服务运营平台介绍请参见：</a:t>
            </a:r>
            <a:endParaRPr lang="en-US" altLang="zh-CN" sz="4000" b="1" dirty="0" smtClean="0">
              <a:solidFill>
                <a:srgbClr val="0070C0"/>
              </a:solidFill>
              <a:latin typeface="微软雅黑" pitchFamily="34" charset="-122"/>
              <a:ea typeface="微软雅黑" pitchFamily="34" charset="-122"/>
            </a:endParaRPr>
          </a:p>
          <a:p>
            <a:pPr marL="457200" indent="-457200"/>
            <a:endParaRPr lang="en-US" altLang="zh-CN" sz="4000" b="1" dirty="0" smtClean="0">
              <a:solidFill>
                <a:srgbClr val="0070C0"/>
              </a:solidFill>
              <a:latin typeface="微软雅黑" pitchFamily="34" charset="-122"/>
              <a:ea typeface="微软雅黑" pitchFamily="34" charset="-122"/>
            </a:endParaRPr>
          </a:p>
          <a:p>
            <a:pPr marL="457200" indent="-457200" algn="ctr"/>
            <a:r>
              <a:rPr lang="en-US" altLang="zh-CN" sz="4000" b="1" dirty="0">
                <a:solidFill>
                  <a:srgbClr val="0070C0"/>
                </a:solidFill>
                <a:latin typeface="微软雅黑" pitchFamily="34" charset="-122"/>
                <a:ea typeface="微软雅黑" pitchFamily="34" charset="-122"/>
              </a:rPr>
              <a:t> </a:t>
            </a:r>
            <a:r>
              <a:rPr lang="en-US" altLang="zh-CN" sz="4000" b="1" dirty="0" smtClean="0">
                <a:solidFill>
                  <a:srgbClr val="0070C0"/>
                </a:solidFill>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美联软通美联短信平台产品说明</a:t>
            </a:r>
            <a:r>
              <a:rPr lang="en-US" altLang="zh-CN" sz="2000" b="1" dirty="0" smtClean="0">
                <a:latin typeface="微软雅黑" pitchFamily="34" charset="-122"/>
                <a:ea typeface="微软雅黑" pitchFamily="34" charset="-122"/>
              </a:rPr>
              <a:t>v1</a:t>
            </a:r>
            <a:endParaRPr lang="zh-CN" altLang="en-US" sz="2000" b="1" dirty="0">
              <a:latin typeface="微软雅黑" pitchFamily="34" charset="-122"/>
              <a:ea typeface="微软雅黑" pitchFamily="34" charset="-122"/>
            </a:endParaRPr>
          </a:p>
        </p:txBody>
      </p:sp>
      <p:graphicFrame>
        <p:nvGraphicFramePr>
          <p:cNvPr id="3" name="Object 1"/>
          <p:cNvGraphicFramePr>
            <a:graphicFrameLocks noChangeAspect="1"/>
          </p:cNvGraphicFramePr>
          <p:nvPr>
            <p:extLst>
              <p:ext uri="{D42A27DB-BD31-4B8C-83A1-F6EECF244321}">
                <p14:modId xmlns:p14="http://schemas.microsoft.com/office/powerpoint/2010/main" xmlns="" val="616739021"/>
              </p:ext>
            </p:extLst>
          </p:nvPr>
        </p:nvGraphicFramePr>
        <p:xfrm>
          <a:off x="3129671" y="4334495"/>
          <a:ext cx="2596623" cy="733472"/>
        </p:xfrm>
        <a:graphic>
          <a:graphicData uri="http://schemas.openxmlformats.org/presentationml/2006/ole">
            <p:oleObj spid="_x0000_s3085" name="包装程序外壳对象" showAsIcon="1" r:id="rId3" imgW="2537138" imgH="708338" progId="Package">
              <p:embed/>
            </p:oleObj>
          </a:graphicData>
        </a:graphic>
      </p:graphicFrame>
    </p:spTree>
    <p:extLst>
      <p:ext uri="{BB962C8B-B14F-4D97-AF65-F5344CB8AC3E}">
        <p14:creationId xmlns:p14="http://schemas.microsoft.com/office/powerpoint/2010/main" xmlns="" val="345778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7200" y="1600200"/>
          <a:ext cx="7786715" cy="4286263"/>
        </p:xfrm>
        <a:graphic>
          <a:graphicData uri="http://schemas.openxmlformats.org/drawingml/2006/table">
            <a:tbl>
              <a:tblPr firstRow="1" bandRow="1">
                <a:tableStyleId>{5C22544A-7EE6-4342-B048-85BDC9FD1C3A}</a:tableStyleId>
              </a:tblPr>
              <a:tblGrid>
                <a:gridCol w="1885830"/>
                <a:gridCol w="3305313"/>
                <a:gridCol w="2595572"/>
              </a:tblGrid>
              <a:tr h="420833">
                <a:tc gridSpan="2">
                  <a:txBody>
                    <a:bodyPr/>
                    <a:lstStyle/>
                    <a:p>
                      <a:pPr indent="635" algn="ctr">
                        <a:lnSpc>
                          <a:spcPct val="150000"/>
                        </a:lnSpc>
                        <a:spcBef>
                          <a:spcPts val="600"/>
                        </a:spcBef>
                        <a:spcAft>
                          <a:spcPts val="0"/>
                        </a:spcAft>
                        <a:tabLst>
                          <a:tab pos="21590" algn="l"/>
                        </a:tabLst>
                      </a:pPr>
                      <a:r>
                        <a:rPr lang="zh-CN" sz="1800" b="1" kern="100" dirty="0">
                          <a:latin typeface="微软雅黑" pitchFamily="34" charset="-122"/>
                          <a:ea typeface="微软雅黑" pitchFamily="34" charset="-122"/>
                          <a:cs typeface="Arial"/>
                        </a:rPr>
                        <a:t>指标项目</a:t>
                      </a:r>
                      <a:endParaRPr lang="zh-CN" sz="1800" b="1" kern="100" dirty="0">
                        <a:latin typeface="微软雅黑" pitchFamily="34" charset="-122"/>
                        <a:ea typeface="微软雅黑" pitchFamily="34" charset="-122"/>
                      </a:endParaRPr>
                    </a:p>
                  </a:txBody>
                  <a:tcPr marL="68580" marR="68580" marT="0" marB="0"/>
                </a:tc>
                <a:tc hMerge="1">
                  <a:txBody>
                    <a:bodyPr/>
                    <a:lstStyle/>
                    <a:p>
                      <a:endParaRPr lang="zh-CN" altLang="en-US"/>
                    </a:p>
                  </a:txBody>
                  <a:tcPr/>
                </a:tc>
                <a:tc>
                  <a:txBody>
                    <a:bodyPr/>
                    <a:lstStyle/>
                    <a:p>
                      <a:pPr marL="266700" algn="ctr">
                        <a:lnSpc>
                          <a:spcPct val="150000"/>
                        </a:lnSpc>
                        <a:spcBef>
                          <a:spcPts val="600"/>
                        </a:spcBef>
                        <a:spcAft>
                          <a:spcPts val="0"/>
                        </a:spcAft>
                      </a:pPr>
                      <a:r>
                        <a:rPr lang="zh-CN" sz="1800" b="1" kern="100">
                          <a:latin typeface="微软雅黑" pitchFamily="34" charset="-122"/>
                          <a:ea typeface="微软雅黑" pitchFamily="34" charset="-122"/>
                          <a:cs typeface="Arial"/>
                        </a:rPr>
                        <a:t>参数</a:t>
                      </a:r>
                      <a:endParaRPr lang="zh-CN" sz="1800" b="1" kern="100">
                        <a:latin typeface="微软雅黑" pitchFamily="34" charset="-122"/>
                        <a:ea typeface="微软雅黑" pitchFamily="34" charset="-122"/>
                      </a:endParaRPr>
                    </a:p>
                  </a:txBody>
                  <a:tcPr marL="68580" marR="68580" marT="0" marB="0"/>
                </a:tc>
              </a:tr>
              <a:tr h="420833">
                <a:tc>
                  <a:txBody>
                    <a:bodyPr/>
                    <a:lstStyle/>
                    <a:p>
                      <a:pPr indent="22860" algn="just">
                        <a:lnSpc>
                          <a:spcPct val="150000"/>
                        </a:lnSpc>
                        <a:spcBef>
                          <a:spcPts val="600"/>
                        </a:spcBef>
                        <a:spcAft>
                          <a:spcPts val="0"/>
                        </a:spcAft>
                        <a:tabLst>
                          <a:tab pos="21590" algn="l"/>
                        </a:tabLst>
                      </a:pPr>
                      <a:r>
                        <a:rPr lang="zh-CN" sz="1800" b="1" kern="100">
                          <a:latin typeface="微软雅黑" pitchFamily="34" charset="-122"/>
                          <a:ea typeface="微软雅黑" pitchFamily="34" charset="-122"/>
                          <a:cs typeface="Arial"/>
                        </a:rPr>
                        <a:t>处理能力</a:t>
                      </a:r>
                      <a:endParaRPr lang="zh-CN" sz="1800" b="1" kern="10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信息收发</a:t>
                      </a:r>
                      <a:endParaRPr lang="zh-CN" sz="1800" b="1" kern="10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en-US" sz="1800" b="1" kern="100" dirty="0" smtClean="0">
                          <a:latin typeface="微软雅黑" pitchFamily="34" charset="-122"/>
                          <a:ea typeface="微软雅黑" pitchFamily="34" charset="-122"/>
                        </a:rPr>
                        <a:t>600~1400</a:t>
                      </a:r>
                      <a:r>
                        <a:rPr lang="zh-CN" sz="1800" b="1" kern="100" dirty="0">
                          <a:latin typeface="微软雅黑" pitchFamily="34" charset="-122"/>
                          <a:ea typeface="微软雅黑" pitchFamily="34" charset="-122"/>
                          <a:cs typeface="Arial"/>
                        </a:rPr>
                        <a:t>条</a:t>
                      </a:r>
                      <a:r>
                        <a:rPr lang="en-US" sz="1800" b="1" kern="100" dirty="0">
                          <a:latin typeface="微软雅黑" pitchFamily="34" charset="-122"/>
                          <a:ea typeface="微软雅黑" pitchFamily="34" charset="-122"/>
                        </a:rPr>
                        <a:t>/</a:t>
                      </a:r>
                      <a:r>
                        <a:rPr lang="zh-CN" sz="1800" b="1" kern="100" dirty="0" smtClean="0">
                          <a:latin typeface="微软雅黑" pitchFamily="34" charset="-122"/>
                          <a:ea typeface="微软雅黑" pitchFamily="34" charset="-122"/>
                          <a:cs typeface="Arial"/>
                        </a:rPr>
                        <a:t>秒</a:t>
                      </a:r>
                      <a:endParaRPr lang="zh-CN" sz="1800" b="1" kern="100" dirty="0">
                        <a:latin typeface="微软雅黑" pitchFamily="34" charset="-122"/>
                        <a:ea typeface="微软雅黑" pitchFamily="34" charset="-122"/>
                      </a:endParaRPr>
                    </a:p>
                  </a:txBody>
                  <a:tcPr marL="68580" marR="68580" marT="0" marB="0"/>
                </a:tc>
              </a:tr>
              <a:tr h="420833">
                <a:tc rowSpan="2">
                  <a:txBody>
                    <a:bodyPr/>
                    <a:lstStyle/>
                    <a:p>
                      <a:pPr indent="22860" algn="just">
                        <a:lnSpc>
                          <a:spcPct val="150000"/>
                        </a:lnSpc>
                        <a:spcBef>
                          <a:spcPts val="600"/>
                        </a:spcBef>
                        <a:spcAft>
                          <a:spcPts val="0"/>
                        </a:spcAft>
                        <a:tabLst>
                          <a:tab pos="21590" algn="l"/>
                        </a:tabLst>
                      </a:pPr>
                      <a:r>
                        <a:rPr lang="zh-CN" sz="1800" b="1" kern="100">
                          <a:latin typeface="微软雅黑" pitchFamily="34" charset="-122"/>
                          <a:ea typeface="微软雅黑" pitchFamily="34" charset="-122"/>
                          <a:cs typeface="Arial"/>
                        </a:rPr>
                        <a:t>系统稳定性</a:t>
                      </a:r>
                      <a:endParaRPr lang="zh-CN" sz="1800" b="1" kern="10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dirty="0">
                          <a:latin typeface="微软雅黑" pitchFamily="34" charset="-122"/>
                          <a:ea typeface="微软雅黑" pitchFamily="34" charset="-122"/>
                          <a:cs typeface="Arial"/>
                        </a:rPr>
                        <a:t>系统故障时间</a:t>
                      </a:r>
                      <a:endParaRPr lang="zh-CN" sz="1800" b="1" kern="100" dirty="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&lt;1</a:t>
                      </a:r>
                      <a:r>
                        <a:rPr lang="zh-CN" sz="1800" b="1" kern="100" dirty="0">
                          <a:latin typeface="微软雅黑" pitchFamily="34" charset="-122"/>
                          <a:ea typeface="微软雅黑" pitchFamily="34" charset="-122"/>
                          <a:cs typeface="Arial"/>
                        </a:rPr>
                        <a:t>分钟</a:t>
                      </a:r>
                      <a:r>
                        <a:rPr lang="en-US" sz="1800" b="1" kern="100" dirty="0">
                          <a:latin typeface="微软雅黑" pitchFamily="34" charset="-122"/>
                          <a:ea typeface="微软雅黑" pitchFamily="34" charset="-122"/>
                        </a:rPr>
                        <a:t>/</a:t>
                      </a:r>
                      <a:r>
                        <a:rPr lang="zh-CN" sz="1800" b="1" kern="100" dirty="0">
                          <a:latin typeface="微软雅黑" pitchFamily="34" charset="-122"/>
                          <a:ea typeface="微软雅黑" pitchFamily="34" charset="-122"/>
                          <a:cs typeface="Arial"/>
                        </a:rPr>
                        <a:t>月</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故障恢复时间</a:t>
                      </a:r>
                      <a:endParaRPr lang="zh-CN" sz="1800" b="1" kern="10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&lt;1</a:t>
                      </a:r>
                      <a:r>
                        <a:rPr lang="zh-CN" sz="1800" b="1" kern="100" dirty="0">
                          <a:latin typeface="微软雅黑" pitchFamily="34" charset="-122"/>
                          <a:ea typeface="微软雅黑" pitchFamily="34" charset="-122"/>
                          <a:cs typeface="Arial"/>
                        </a:rPr>
                        <a:t>分钟</a:t>
                      </a:r>
                      <a:r>
                        <a:rPr lang="en-US" sz="1800" b="1" kern="100" dirty="0">
                          <a:latin typeface="微软雅黑" pitchFamily="34" charset="-122"/>
                          <a:ea typeface="微软雅黑" pitchFamily="34" charset="-122"/>
                        </a:rPr>
                        <a:t>/</a:t>
                      </a:r>
                      <a:r>
                        <a:rPr lang="zh-CN" sz="1800" b="1" kern="100" dirty="0">
                          <a:latin typeface="微软雅黑" pitchFamily="34" charset="-122"/>
                          <a:ea typeface="微软雅黑" pitchFamily="34" charset="-122"/>
                          <a:cs typeface="Arial"/>
                        </a:rPr>
                        <a:t>次</a:t>
                      </a:r>
                      <a:endParaRPr lang="zh-CN" sz="1800" b="1" kern="100" dirty="0">
                        <a:latin typeface="微软雅黑" pitchFamily="34" charset="-122"/>
                        <a:ea typeface="微软雅黑" pitchFamily="34" charset="-122"/>
                      </a:endParaRPr>
                    </a:p>
                  </a:txBody>
                  <a:tcPr marL="68580" marR="68580" marT="0" marB="0"/>
                </a:tc>
              </a:tr>
              <a:tr h="420833">
                <a:tc rowSpan="3">
                  <a:txBody>
                    <a:bodyPr/>
                    <a:lstStyle/>
                    <a:p>
                      <a:pPr indent="22860" algn="just">
                        <a:lnSpc>
                          <a:spcPct val="150000"/>
                        </a:lnSpc>
                        <a:spcBef>
                          <a:spcPts val="600"/>
                        </a:spcBef>
                        <a:spcAft>
                          <a:spcPts val="0"/>
                        </a:spcAft>
                        <a:tabLst>
                          <a:tab pos="21590" algn="l"/>
                        </a:tabLst>
                      </a:pPr>
                      <a:r>
                        <a:rPr lang="zh-CN" sz="1800" b="1" kern="100" dirty="0">
                          <a:latin typeface="微软雅黑" pitchFamily="34" charset="-122"/>
                          <a:ea typeface="微软雅黑" pitchFamily="34" charset="-122"/>
                          <a:cs typeface="Arial"/>
                        </a:rPr>
                        <a:t>可靠性</a:t>
                      </a:r>
                      <a:endParaRPr lang="zh-CN" sz="1800" b="1" kern="100" dirty="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消息丢失率</a:t>
                      </a:r>
                      <a:endParaRPr lang="zh-CN" sz="1800" b="1" kern="100">
                        <a:latin typeface="微软雅黑" pitchFamily="34" charset="-122"/>
                        <a:ea typeface="微软雅黑" pitchFamily="34" charset="-122"/>
                      </a:endParaRPr>
                    </a:p>
                  </a:txBody>
                  <a:tcPr marL="68580" marR="68580" marT="0" marB="0"/>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 </a:t>
                      </a:r>
                      <a:r>
                        <a:rPr lang="en-US" sz="1800" b="1" kern="100" dirty="0" smtClean="0">
                          <a:latin typeface="微软雅黑" pitchFamily="34" charset="-122"/>
                          <a:ea typeface="微软雅黑" pitchFamily="34" charset="-122"/>
                        </a:rPr>
                        <a:t>1/10</a:t>
                      </a:r>
                      <a:r>
                        <a:rPr lang="en-US" altLang="zh-CN" sz="1800" b="1" kern="100" dirty="0" smtClean="0">
                          <a:latin typeface="微软雅黑" pitchFamily="34" charset="-122"/>
                          <a:ea typeface="微软雅黑" pitchFamily="34" charset="-122"/>
                        </a:rPr>
                        <a:t>,</a:t>
                      </a:r>
                      <a:r>
                        <a:rPr lang="en-US" sz="1800" b="1" kern="100" dirty="0" smtClean="0">
                          <a:latin typeface="微软雅黑" pitchFamily="34" charset="-122"/>
                          <a:ea typeface="微软雅黑" pitchFamily="34" charset="-122"/>
                        </a:rPr>
                        <a:t>000</a:t>
                      </a:r>
                      <a:r>
                        <a:rPr lang="en-US" altLang="zh-CN" sz="1800" b="1" kern="100" dirty="0" smtClean="0">
                          <a:latin typeface="微软雅黑" pitchFamily="34" charset="-122"/>
                          <a:ea typeface="微软雅黑" pitchFamily="34" charset="-122"/>
                        </a:rPr>
                        <a:t>,</a:t>
                      </a:r>
                      <a:r>
                        <a:rPr lang="en-US" sz="1800" b="1" kern="100" dirty="0" smtClean="0">
                          <a:latin typeface="微软雅黑" pitchFamily="34" charset="-122"/>
                          <a:ea typeface="微软雅黑" pitchFamily="34" charset="-122"/>
                        </a:rPr>
                        <a:t>000</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zh-CN" sz="1800" b="1" kern="100" dirty="0">
                          <a:latin typeface="微软雅黑" pitchFamily="34" charset="-122"/>
                          <a:ea typeface="微软雅黑" pitchFamily="34" charset="-122"/>
                          <a:cs typeface="Arial"/>
                        </a:rPr>
                        <a:t>消息损失概率</a:t>
                      </a:r>
                      <a:endParaRPr lang="zh-CN" sz="1800" b="1" kern="100" dirty="0">
                        <a:latin typeface="微软雅黑" pitchFamily="34" charset="-122"/>
                        <a:ea typeface="微软雅黑" pitchFamily="34" charset="-122"/>
                      </a:endParaRPr>
                    </a:p>
                  </a:txBody>
                  <a:tcPr marL="68580" marR="68580" marT="0" marB="0"/>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&lt;10-7</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en-US" sz="1800" b="1" kern="100" dirty="0">
                          <a:latin typeface="微软雅黑" pitchFamily="34" charset="-122"/>
                          <a:ea typeface="微软雅黑" pitchFamily="34" charset="-122"/>
                        </a:rPr>
                        <a:t>TCP</a:t>
                      </a:r>
                      <a:r>
                        <a:rPr lang="zh-CN" sz="1800" b="1" kern="100" dirty="0">
                          <a:latin typeface="微软雅黑" pitchFamily="34" charset="-122"/>
                          <a:ea typeface="微软雅黑" pitchFamily="34" charset="-122"/>
                          <a:cs typeface="Arial"/>
                        </a:rPr>
                        <a:t>连接恢复时间</a:t>
                      </a:r>
                      <a:endParaRPr lang="zh-CN" sz="1800" b="1" kern="100" dirty="0">
                        <a:latin typeface="微软雅黑" pitchFamily="34" charset="-122"/>
                        <a:ea typeface="微软雅黑" pitchFamily="34" charset="-122"/>
                      </a:endParaRPr>
                    </a:p>
                  </a:txBody>
                  <a:tcPr marL="68580" marR="68580" marT="0" marB="0"/>
                </a:tc>
                <a:tc>
                  <a:txBody>
                    <a:bodyPr/>
                    <a:lstStyle/>
                    <a:p>
                      <a:pPr marL="266700" indent="266700" algn="just">
                        <a:lnSpc>
                          <a:spcPct val="150000"/>
                        </a:lnSpc>
                        <a:spcBef>
                          <a:spcPts val="600"/>
                        </a:spcBef>
                        <a:spcAft>
                          <a:spcPts val="0"/>
                        </a:spcAft>
                      </a:pPr>
                      <a:r>
                        <a:rPr lang="en-US" sz="1800" b="1" kern="100" dirty="0">
                          <a:latin typeface="微软雅黑" pitchFamily="34" charset="-122"/>
                          <a:ea typeface="微软雅黑" pitchFamily="34" charset="-122"/>
                        </a:rPr>
                        <a:t>&lt; </a:t>
                      </a:r>
                      <a:r>
                        <a:rPr lang="en-US" sz="1800" b="1" kern="100" dirty="0" smtClean="0">
                          <a:latin typeface="微软雅黑" pitchFamily="34" charset="-122"/>
                          <a:ea typeface="微软雅黑" pitchFamily="34" charset="-122"/>
                        </a:rPr>
                        <a:t>10</a:t>
                      </a:r>
                      <a:r>
                        <a:rPr lang="en-US" altLang="zh-CN" sz="1800" b="1" kern="100" dirty="0" smtClean="0">
                          <a:latin typeface="微软雅黑" pitchFamily="34" charset="-122"/>
                          <a:ea typeface="微软雅黑" pitchFamily="34" charset="-122"/>
                          <a:cs typeface="Arial"/>
                        </a:rPr>
                        <a:t>ms</a:t>
                      </a:r>
                      <a:endParaRPr lang="zh-CN" sz="1800" b="1" kern="100" dirty="0">
                        <a:latin typeface="微软雅黑" pitchFamily="34" charset="-122"/>
                        <a:ea typeface="微软雅黑" pitchFamily="34" charset="-122"/>
                      </a:endParaRPr>
                    </a:p>
                  </a:txBody>
                  <a:tcPr marL="68580" marR="68580" marT="0" marB="0"/>
                </a:tc>
              </a:tr>
              <a:tr h="919599">
                <a:tc rowSpan="2">
                  <a:txBody>
                    <a:bodyPr/>
                    <a:lstStyle/>
                    <a:p>
                      <a:pPr algn="just">
                        <a:lnSpc>
                          <a:spcPct val="150000"/>
                        </a:lnSpc>
                        <a:spcBef>
                          <a:spcPts val="780"/>
                        </a:spcBef>
                        <a:spcAft>
                          <a:spcPts val="0"/>
                        </a:spcAft>
                        <a:tabLst>
                          <a:tab pos="21590" algn="l"/>
                        </a:tabLst>
                      </a:pPr>
                      <a:r>
                        <a:rPr lang="zh-CN" sz="1800" b="1" kern="100">
                          <a:latin typeface="微软雅黑" pitchFamily="34" charset="-122"/>
                          <a:ea typeface="微软雅黑" pitchFamily="34" charset="-122"/>
                          <a:cs typeface="Arial"/>
                        </a:rPr>
                        <a:t>系统平台</a:t>
                      </a:r>
                      <a:endParaRPr lang="zh-CN" sz="1800" b="1" kern="100">
                        <a:latin typeface="微软雅黑" pitchFamily="34" charset="-122"/>
                        <a:ea typeface="微软雅黑" pitchFamily="34" charset="-122"/>
                      </a:endParaRPr>
                    </a:p>
                  </a:txBody>
                  <a:tcPr marL="68580" marR="68580" marT="0" marB="0" anchor="ctr"/>
                </a:tc>
                <a:tc>
                  <a:txBody>
                    <a:bodyPr/>
                    <a:lstStyle/>
                    <a:p>
                      <a:pPr indent="356235" algn="just">
                        <a:lnSpc>
                          <a:spcPct val="150000"/>
                        </a:lnSpc>
                        <a:spcBef>
                          <a:spcPts val="600"/>
                        </a:spcBef>
                        <a:spcAft>
                          <a:spcPts val="0"/>
                        </a:spcAft>
                        <a:tabLst>
                          <a:tab pos="112395" algn="l"/>
                        </a:tabLst>
                      </a:pPr>
                      <a:r>
                        <a:rPr lang="zh-CN" sz="1800" b="1" kern="100">
                          <a:latin typeface="微软雅黑" pitchFamily="34" charset="-122"/>
                          <a:ea typeface="微软雅黑" pitchFamily="34" charset="-122"/>
                          <a:cs typeface="Arial"/>
                        </a:rPr>
                        <a:t>操作系统</a:t>
                      </a:r>
                      <a:endParaRPr lang="zh-CN" sz="1800" b="1" kern="10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buFont typeface="Arial" pitchFamily="34" charset="0"/>
                        <a:buChar char="•"/>
                      </a:pPr>
                      <a:r>
                        <a:rPr lang="en-US" sz="1800" b="1" kern="100" dirty="0" smtClean="0">
                          <a:latin typeface="微软雅黑" pitchFamily="34" charset="-122"/>
                          <a:ea typeface="微软雅黑" pitchFamily="34" charset="-122"/>
                        </a:rPr>
                        <a:t>Linux</a:t>
                      </a:r>
                    </a:p>
                    <a:p>
                      <a:pPr marL="266700" indent="266700" algn="just">
                        <a:lnSpc>
                          <a:spcPct val="150000"/>
                        </a:lnSpc>
                        <a:spcBef>
                          <a:spcPts val="600"/>
                        </a:spcBef>
                        <a:spcAft>
                          <a:spcPts val="0"/>
                        </a:spcAft>
                        <a:buFont typeface="Arial" pitchFamily="34" charset="0"/>
                        <a:buChar char="•"/>
                      </a:pPr>
                      <a:r>
                        <a:rPr lang="en-US" sz="1800" b="1" kern="100" dirty="0" smtClean="0">
                          <a:latin typeface="微软雅黑" pitchFamily="34" charset="-122"/>
                          <a:ea typeface="微软雅黑" pitchFamily="34" charset="-122"/>
                        </a:rPr>
                        <a:t>Windows</a:t>
                      </a:r>
                      <a:endParaRPr lang="zh-CN" sz="1800" b="1" kern="100" dirty="0">
                        <a:latin typeface="微软雅黑" pitchFamily="34" charset="-122"/>
                        <a:ea typeface="微软雅黑" pitchFamily="34" charset="-122"/>
                      </a:endParaRPr>
                    </a:p>
                  </a:txBody>
                  <a:tcPr marL="68580" marR="68580" marT="0" marB="0"/>
                </a:tc>
              </a:tr>
              <a:tr h="420833">
                <a:tc vMerge="1">
                  <a:txBody>
                    <a:bodyPr/>
                    <a:lstStyle/>
                    <a:p>
                      <a:endParaRPr lang="zh-CN" altLang="en-US"/>
                    </a:p>
                  </a:txBody>
                  <a:tcPr/>
                </a:tc>
                <a:tc>
                  <a:txBody>
                    <a:bodyPr/>
                    <a:lstStyle/>
                    <a:p>
                      <a:pPr indent="356235" algn="just">
                        <a:lnSpc>
                          <a:spcPct val="150000"/>
                        </a:lnSpc>
                        <a:spcBef>
                          <a:spcPts val="600"/>
                        </a:spcBef>
                        <a:spcAft>
                          <a:spcPts val="0"/>
                        </a:spcAft>
                        <a:tabLst>
                          <a:tab pos="112395" algn="l"/>
                        </a:tabLst>
                      </a:pPr>
                      <a:r>
                        <a:rPr lang="zh-CN" sz="1800" b="1" kern="100" dirty="0">
                          <a:latin typeface="微软雅黑" pitchFamily="34" charset="-122"/>
                          <a:ea typeface="微软雅黑" pitchFamily="34" charset="-122"/>
                          <a:cs typeface="Arial"/>
                        </a:rPr>
                        <a:t>数据库</a:t>
                      </a:r>
                      <a:endParaRPr lang="zh-CN" sz="1800" b="1" kern="100" dirty="0">
                        <a:latin typeface="微软雅黑" pitchFamily="34" charset="-122"/>
                        <a:ea typeface="微软雅黑" pitchFamily="34" charset="-122"/>
                      </a:endParaRPr>
                    </a:p>
                  </a:txBody>
                  <a:tcPr marL="68580" marR="68580" marT="0" marB="0" anchor="ctr"/>
                </a:tc>
                <a:tc>
                  <a:txBody>
                    <a:bodyPr/>
                    <a:lstStyle/>
                    <a:p>
                      <a:pPr marL="266700" indent="266700" algn="just">
                        <a:lnSpc>
                          <a:spcPct val="150000"/>
                        </a:lnSpc>
                        <a:spcBef>
                          <a:spcPts val="600"/>
                        </a:spcBef>
                        <a:spcAft>
                          <a:spcPts val="0"/>
                        </a:spcAft>
                      </a:pPr>
                      <a:r>
                        <a:rPr lang="zh-CN" sz="1800" b="1" kern="100" dirty="0">
                          <a:latin typeface="微软雅黑" pitchFamily="34" charset="-122"/>
                          <a:ea typeface="微软雅黑" pitchFamily="34" charset="-122"/>
                          <a:cs typeface="Arial"/>
                        </a:rPr>
                        <a:t>支</a:t>
                      </a:r>
                      <a:r>
                        <a:rPr lang="zh-CN" sz="1800" b="1" kern="100" dirty="0" smtClean="0">
                          <a:latin typeface="微软雅黑" pitchFamily="34" charset="-122"/>
                          <a:ea typeface="微软雅黑" pitchFamily="34" charset="-122"/>
                          <a:cs typeface="Arial"/>
                        </a:rPr>
                        <a:t>持</a:t>
                      </a:r>
                      <a:r>
                        <a:rPr lang="en-US" altLang="zh-CN" sz="1800" b="1" kern="100" dirty="0" err="1" smtClean="0">
                          <a:latin typeface="微软雅黑" pitchFamily="34" charset="-122"/>
                          <a:ea typeface="微软雅黑" pitchFamily="34" charset="-122"/>
                          <a:cs typeface="+mn-cs"/>
                        </a:rPr>
                        <a:t>Mysql</a:t>
                      </a:r>
                      <a:endParaRPr lang="zh-CN" sz="1800" b="1" kern="100" dirty="0">
                        <a:latin typeface="微软雅黑" pitchFamily="34" charset="-122"/>
                        <a:ea typeface="微软雅黑" pitchFamily="34" charset="-122"/>
                      </a:endParaRPr>
                    </a:p>
                  </a:txBody>
                  <a:tcPr marL="68580" marR="68580" marT="0" marB="0"/>
                </a:tc>
              </a:tr>
            </a:tbl>
          </a:graphicData>
        </a:graphic>
      </p:graphicFrame>
      <p:sp>
        <p:nvSpPr>
          <p:cNvPr id="3"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平台性能</a:t>
            </a:r>
            <a:endParaRPr lang="zh-CN" altLang="en-US" sz="3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905147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357158" y="1428736"/>
            <a:ext cx="1643074" cy="768296"/>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6786578" y="1142984"/>
            <a:ext cx="2000264" cy="124127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4" cstate="print"/>
          <a:srcRect/>
          <a:stretch>
            <a:fillRect/>
          </a:stretch>
        </p:blipFill>
        <p:spPr bwMode="auto">
          <a:xfrm>
            <a:off x="500034" y="2285992"/>
            <a:ext cx="4000528" cy="1174624"/>
          </a:xfrm>
          <a:prstGeom prst="rect">
            <a:avLst/>
          </a:prstGeom>
          <a:noFill/>
          <a:ln w="9525">
            <a:noFill/>
            <a:miter lim="800000"/>
            <a:headEnd/>
            <a:tailEnd/>
          </a:ln>
          <a:effectLst/>
        </p:spPr>
      </p:pic>
      <p:pic>
        <p:nvPicPr>
          <p:cNvPr id="16391" name="Picture 7"/>
          <p:cNvPicPr>
            <a:picLocks noChangeAspect="1" noChangeArrowheads="1"/>
          </p:cNvPicPr>
          <p:nvPr/>
        </p:nvPicPr>
        <p:blipFill>
          <a:blip r:embed="rId5" cstate="print"/>
          <a:srcRect/>
          <a:stretch>
            <a:fillRect/>
          </a:stretch>
        </p:blipFill>
        <p:spPr bwMode="auto">
          <a:xfrm>
            <a:off x="6572264" y="4000504"/>
            <a:ext cx="2357454" cy="1803452"/>
          </a:xfrm>
          <a:prstGeom prst="rect">
            <a:avLst/>
          </a:prstGeom>
          <a:noFill/>
          <a:ln w="9525">
            <a:noFill/>
            <a:miter lim="800000"/>
            <a:headEnd/>
            <a:tailEnd/>
          </a:ln>
          <a:effectLst/>
        </p:spPr>
      </p:pic>
      <p:pic>
        <p:nvPicPr>
          <p:cNvPr id="16392" name="Picture 8"/>
          <p:cNvPicPr>
            <a:picLocks noChangeAspect="1" noChangeArrowheads="1"/>
          </p:cNvPicPr>
          <p:nvPr/>
        </p:nvPicPr>
        <p:blipFill>
          <a:blip r:embed="rId6" cstate="print"/>
          <a:srcRect/>
          <a:stretch>
            <a:fillRect/>
          </a:stretch>
        </p:blipFill>
        <p:spPr bwMode="auto">
          <a:xfrm>
            <a:off x="4572000" y="1214421"/>
            <a:ext cx="1558541" cy="1214447"/>
          </a:xfrm>
          <a:prstGeom prst="rect">
            <a:avLst/>
          </a:prstGeom>
          <a:noFill/>
          <a:ln w="9525">
            <a:noFill/>
            <a:miter lim="800000"/>
            <a:headEnd/>
            <a:tailEnd/>
          </a:ln>
          <a:effectLst/>
        </p:spPr>
      </p:pic>
      <p:pic>
        <p:nvPicPr>
          <p:cNvPr id="16393" name="Picture 9"/>
          <p:cNvPicPr>
            <a:picLocks noChangeAspect="1" noChangeArrowheads="1"/>
          </p:cNvPicPr>
          <p:nvPr/>
        </p:nvPicPr>
        <p:blipFill>
          <a:blip r:embed="rId7" cstate="print"/>
          <a:srcRect/>
          <a:stretch>
            <a:fillRect/>
          </a:stretch>
        </p:blipFill>
        <p:spPr bwMode="auto">
          <a:xfrm>
            <a:off x="866756" y="4214818"/>
            <a:ext cx="990600" cy="1009650"/>
          </a:xfrm>
          <a:prstGeom prst="rect">
            <a:avLst/>
          </a:prstGeom>
          <a:noFill/>
          <a:ln w="9525">
            <a:noFill/>
            <a:miter lim="800000"/>
            <a:headEnd/>
            <a:tailEnd/>
          </a:ln>
          <a:effectLst/>
        </p:spPr>
      </p:pic>
      <p:pic>
        <p:nvPicPr>
          <p:cNvPr id="16394" name="Picture 10"/>
          <p:cNvPicPr>
            <a:picLocks noChangeAspect="1" noChangeArrowheads="1"/>
          </p:cNvPicPr>
          <p:nvPr/>
        </p:nvPicPr>
        <p:blipFill>
          <a:blip r:embed="rId8" cstate="print"/>
          <a:srcRect/>
          <a:stretch>
            <a:fillRect/>
          </a:stretch>
        </p:blipFill>
        <p:spPr bwMode="auto">
          <a:xfrm>
            <a:off x="4500562" y="4000504"/>
            <a:ext cx="1857388" cy="1842764"/>
          </a:xfrm>
          <a:prstGeom prst="rect">
            <a:avLst/>
          </a:prstGeom>
          <a:noFill/>
          <a:ln w="9525">
            <a:noFill/>
            <a:miter lim="800000"/>
            <a:headEnd/>
            <a:tailEnd/>
          </a:ln>
          <a:effectLst/>
        </p:spPr>
      </p:pic>
      <p:pic>
        <p:nvPicPr>
          <p:cNvPr id="16395" name="Picture 11"/>
          <p:cNvPicPr>
            <a:picLocks noChangeAspect="1" noChangeArrowheads="1"/>
          </p:cNvPicPr>
          <p:nvPr/>
        </p:nvPicPr>
        <p:blipFill>
          <a:blip r:embed="rId9" cstate="print"/>
          <a:srcRect/>
          <a:stretch>
            <a:fillRect/>
          </a:stretch>
        </p:blipFill>
        <p:spPr bwMode="auto">
          <a:xfrm>
            <a:off x="428596" y="5457844"/>
            <a:ext cx="1743075" cy="685800"/>
          </a:xfrm>
          <a:prstGeom prst="rect">
            <a:avLst/>
          </a:prstGeom>
          <a:noFill/>
          <a:ln w="9525">
            <a:noFill/>
            <a:miter lim="800000"/>
            <a:headEnd/>
            <a:tailEnd/>
          </a:ln>
          <a:effectLst/>
        </p:spPr>
      </p:pic>
      <p:pic>
        <p:nvPicPr>
          <p:cNvPr id="16396" name="Picture 12"/>
          <p:cNvPicPr>
            <a:picLocks noChangeAspect="1" noChangeArrowheads="1"/>
          </p:cNvPicPr>
          <p:nvPr/>
        </p:nvPicPr>
        <p:blipFill>
          <a:blip r:embed="rId10" cstate="print"/>
          <a:srcRect/>
          <a:stretch>
            <a:fillRect/>
          </a:stretch>
        </p:blipFill>
        <p:spPr bwMode="auto">
          <a:xfrm>
            <a:off x="2214545" y="1285860"/>
            <a:ext cx="1912339" cy="857256"/>
          </a:xfrm>
          <a:prstGeom prst="rect">
            <a:avLst/>
          </a:prstGeom>
          <a:noFill/>
          <a:ln w="9525">
            <a:noFill/>
            <a:miter lim="800000"/>
            <a:headEnd/>
            <a:tailEnd/>
          </a:ln>
          <a:effectLst/>
        </p:spPr>
      </p:pic>
      <p:pic>
        <p:nvPicPr>
          <p:cNvPr id="16397" name="Picture 13"/>
          <p:cNvPicPr>
            <a:picLocks noChangeAspect="1" noChangeArrowheads="1"/>
          </p:cNvPicPr>
          <p:nvPr/>
        </p:nvPicPr>
        <p:blipFill>
          <a:blip r:embed="rId11" cstate="print"/>
          <a:srcRect/>
          <a:stretch>
            <a:fillRect/>
          </a:stretch>
        </p:blipFill>
        <p:spPr bwMode="auto">
          <a:xfrm>
            <a:off x="357158" y="3524254"/>
            <a:ext cx="1952625" cy="476250"/>
          </a:xfrm>
          <a:prstGeom prst="rect">
            <a:avLst/>
          </a:prstGeom>
          <a:noFill/>
          <a:ln w="9525">
            <a:noFill/>
            <a:miter lim="800000"/>
            <a:headEnd/>
            <a:tailEnd/>
          </a:ln>
          <a:effectLst/>
        </p:spPr>
      </p:pic>
      <p:pic>
        <p:nvPicPr>
          <p:cNvPr id="16398" name="Picture 14"/>
          <p:cNvPicPr>
            <a:picLocks noChangeAspect="1" noChangeArrowheads="1"/>
          </p:cNvPicPr>
          <p:nvPr/>
        </p:nvPicPr>
        <p:blipFill>
          <a:blip r:embed="rId12" cstate="print"/>
          <a:srcRect/>
          <a:stretch>
            <a:fillRect/>
          </a:stretch>
        </p:blipFill>
        <p:spPr bwMode="auto">
          <a:xfrm>
            <a:off x="5072066" y="2762250"/>
            <a:ext cx="1581150" cy="666750"/>
          </a:xfrm>
          <a:prstGeom prst="rect">
            <a:avLst/>
          </a:prstGeom>
          <a:noFill/>
          <a:ln w="9525">
            <a:noFill/>
            <a:miter lim="800000"/>
            <a:headEnd/>
            <a:tailEnd/>
          </a:ln>
          <a:effectLst/>
        </p:spPr>
      </p:pic>
      <p:pic>
        <p:nvPicPr>
          <p:cNvPr id="16399" name="Picture 15"/>
          <p:cNvPicPr>
            <a:picLocks noChangeAspect="1" noChangeArrowheads="1"/>
          </p:cNvPicPr>
          <p:nvPr/>
        </p:nvPicPr>
        <p:blipFill>
          <a:blip r:embed="rId13" cstate="print"/>
          <a:srcRect/>
          <a:stretch>
            <a:fillRect/>
          </a:stretch>
        </p:blipFill>
        <p:spPr bwMode="auto">
          <a:xfrm>
            <a:off x="7205691" y="2714620"/>
            <a:ext cx="1586344" cy="714380"/>
          </a:xfrm>
          <a:prstGeom prst="rect">
            <a:avLst/>
          </a:prstGeom>
          <a:noFill/>
          <a:ln w="9525">
            <a:noFill/>
            <a:miter lim="800000"/>
            <a:headEnd/>
            <a:tailEnd/>
          </a:ln>
          <a:effectLst/>
        </p:spPr>
      </p:pic>
      <p:pic>
        <p:nvPicPr>
          <p:cNvPr id="16400" name="Picture 16"/>
          <p:cNvPicPr>
            <a:picLocks noChangeAspect="1" noChangeArrowheads="1"/>
          </p:cNvPicPr>
          <p:nvPr/>
        </p:nvPicPr>
        <p:blipFill>
          <a:blip r:embed="rId14" cstate="print"/>
          <a:srcRect/>
          <a:stretch>
            <a:fillRect/>
          </a:stretch>
        </p:blipFill>
        <p:spPr bwMode="auto">
          <a:xfrm>
            <a:off x="2357422" y="4429132"/>
            <a:ext cx="1600200" cy="1009650"/>
          </a:xfrm>
          <a:prstGeom prst="rect">
            <a:avLst/>
          </a:prstGeom>
          <a:noFill/>
          <a:ln w="9525">
            <a:noFill/>
            <a:miter lim="800000"/>
            <a:headEnd/>
            <a:tailEnd/>
          </a:ln>
          <a:effectLst/>
        </p:spPr>
      </p:pic>
      <p:pic>
        <p:nvPicPr>
          <p:cNvPr id="16401" name="Picture 17"/>
          <p:cNvPicPr>
            <a:picLocks noChangeAspect="1" noChangeArrowheads="1"/>
          </p:cNvPicPr>
          <p:nvPr/>
        </p:nvPicPr>
        <p:blipFill>
          <a:blip r:embed="rId15" cstate="print"/>
          <a:srcRect/>
          <a:stretch>
            <a:fillRect/>
          </a:stretch>
        </p:blipFill>
        <p:spPr bwMode="auto">
          <a:xfrm>
            <a:off x="2571736" y="3571876"/>
            <a:ext cx="1552575" cy="695325"/>
          </a:xfrm>
          <a:prstGeom prst="rect">
            <a:avLst/>
          </a:prstGeom>
          <a:noFill/>
          <a:ln w="9525">
            <a:noFill/>
            <a:miter lim="800000"/>
            <a:headEnd/>
            <a:tailEnd/>
          </a:ln>
          <a:effectLst/>
        </p:spPr>
      </p:pic>
      <p:pic>
        <p:nvPicPr>
          <p:cNvPr id="16402" name="Picture 18"/>
          <p:cNvPicPr>
            <a:picLocks noChangeAspect="1" noChangeArrowheads="1"/>
          </p:cNvPicPr>
          <p:nvPr/>
        </p:nvPicPr>
        <p:blipFill>
          <a:blip r:embed="rId16" cstate="print"/>
          <a:srcRect/>
          <a:stretch>
            <a:fillRect/>
          </a:stretch>
        </p:blipFill>
        <p:spPr bwMode="auto">
          <a:xfrm>
            <a:off x="2428860" y="5429264"/>
            <a:ext cx="2085975" cy="790575"/>
          </a:xfrm>
          <a:prstGeom prst="rect">
            <a:avLst/>
          </a:prstGeom>
          <a:noFill/>
          <a:ln w="9525">
            <a:noFill/>
            <a:miter lim="800000"/>
            <a:headEnd/>
            <a:tailEnd/>
          </a:ln>
          <a:effectLst/>
        </p:spPr>
      </p:pic>
      <p:sp>
        <p:nvSpPr>
          <p:cNvPr id="19"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全球移动合作伙伴</a:t>
            </a:r>
            <a:endParaRPr lang="zh-CN" altLang="en-US" sz="3200" dirty="0">
              <a:solidFill>
                <a:schemeClr val="bg1"/>
              </a:solidFill>
              <a:latin typeface="微软雅黑" pitchFamily="34" charset="-122"/>
              <a:ea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571604" y="1939326"/>
            <a:ext cx="5286412" cy="1569660"/>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9600" dirty="0">
                <a:solidFill>
                  <a:schemeClr val="bg1"/>
                </a:solidFill>
                <a:latin typeface="Calibri" pitchFamily="34" charset="0"/>
                <a:ea typeface="Arial Unicode MS" pitchFamily="34" charset="-122"/>
                <a:cs typeface="Arial" charset="0"/>
              </a:rPr>
              <a:t>Thanks！</a:t>
            </a:r>
            <a:endParaRPr lang="zh-CN" altLang="en-US" sz="9600" dirty="0">
              <a:solidFill>
                <a:schemeClr val="bg1"/>
              </a:solidFill>
              <a:latin typeface="Calibri" pitchFamily="34" charset="0"/>
              <a:ea typeface="Arial Unicode MS" pitchFamily="34" charset="-122"/>
              <a:cs typeface="Arial" charset="0"/>
            </a:endParaRPr>
          </a:p>
        </p:txBody>
      </p:sp>
      <p:sp>
        <p:nvSpPr>
          <p:cNvPr id="4" name="TextBox 5"/>
          <p:cNvSpPr txBox="1">
            <a:spLocks noChangeArrowheads="1"/>
          </p:cNvSpPr>
          <p:nvPr/>
        </p:nvSpPr>
        <p:spPr bwMode="auto">
          <a:xfrm>
            <a:off x="2357416" y="3210900"/>
            <a:ext cx="2749550" cy="707886"/>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4000" dirty="0">
                <a:solidFill>
                  <a:schemeClr val="bg1"/>
                </a:solidFill>
                <a:latin typeface="微软雅黑" pitchFamily="34" charset="-122"/>
                <a:ea typeface="微软雅黑" pitchFamily="34" charset="-122"/>
              </a:rPr>
              <a:t>谢谢观看！</a:t>
            </a:r>
          </a:p>
        </p:txBody>
      </p:sp>
      <p:sp>
        <p:nvSpPr>
          <p:cNvPr id="6" name="TextBox 4"/>
          <p:cNvSpPr txBox="1">
            <a:spLocks noChangeArrowheads="1"/>
          </p:cNvSpPr>
          <p:nvPr/>
        </p:nvSpPr>
        <p:spPr bwMode="auto">
          <a:xfrm>
            <a:off x="2643174" y="2002216"/>
            <a:ext cx="5286412" cy="1569660"/>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en-US" altLang="zh-CN" sz="9600" dirty="0">
                <a:latin typeface="Calibri" pitchFamily="34" charset="0"/>
                <a:ea typeface="Arial Unicode MS" pitchFamily="34" charset="-122"/>
                <a:cs typeface="Arial" charset="0"/>
              </a:rPr>
              <a:t>Thanks！</a:t>
            </a:r>
            <a:endParaRPr lang="zh-CN" altLang="en-US" sz="9600" dirty="0">
              <a:latin typeface="Calibri" pitchFamily="34" charset="0"/>
              <a:ea typeface="Arial Unicode MS" pitchFamily="34" charset="-122"/>
              <a:cs typeface="Arial" charset="0"/>
            </a:endParaRPr>
          </a:p>
        </p:txBody>
      </p:sp>
      <p:sp>
        <p:nvSpPr>
          <p:cNvPr id="7" name="TextBox 5"/>
          <p:cNvSpPr txBox="1">
            <a:spLocks noChangeArrowheads="1"/>
          </p:cNvSpPr>
          <p:nvPr/>
        </p:nvSpPr>
        <p:spPr bwMode="auto">
          <a:xfrm>
            <a:off x="3428986" y="3435355"/>
            <a:ext cx="2749550" cy="708025"/>
          </a:xfrm>
          <a:prstGeom prst="rect">
            <a:avLst/>
          </a:prstGeom>
          <a:noFill/>
          <a:ln w="9525">
            <a:noFill/>
            <a:miter lim="800000"/>
            <a:headEnd/>
            <a:tailEnd/>
          </a:ln>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4000" dirty="0">
                <a:latin typeface="微软雅黑" pitchFamily="34" charset="-122"/>
                <a:ea typeface="微软雅黑" pitchFamily="34" charset="-122"/>
              </a:rPr>
              <a:t>谢谢观看！</a:t>
            </a:r>
          </a:p>
        </p:txBody>
      </p:sp>
      <p:sp>
        <p:nvSpPr>
          <p:cNvPr id="9" name="TextBox 8"/>
          <p:cNvSpPr txBox="1"/>
          <p:nvPr/>
        </p:nvSpPr>
        <p:spPr>
          <a:xfrm>
            <a:off x="5508104" y="4869160"/>
            <a:ext cx="3429024" cy="1200329"/>
          </a:xfrm>
          <a:prstGeom prst="rect">
            <a:avLst/>
          </a:prstGeom>
          <a:noFill/>
        </p:spPr>
        <p:txBody>
          <a:bodyPr wrap="square" rtlCol="0">
            <a:spAutoFit/>
          </a:bodyPr>
          <a:lstStyle/>
          <a:p>
            <a:r>
              <a:rPr lang="zh-CN" altLang="en-US" b="1" dirty="0" smtClean="0"/>
              <a:t>北京美联软通科技有限公司</a:t>
            </a:r>
            <a:endParaRPr lang="en-US" altLang="zh-CN" b="1" dirty="0" smtClean="0"/>
          </a:p>
          <a:p>
            <a:r>
              <a:rPr lang="zh-CN" altLang="en-US" dirty="0" smtClean="0"/>
              <a:t>客服  ：</a:t>
            </a:r>
            <a:r>
              <a:rPr lang="en-US" altLang="zh-CN" dirty="0" smtClean="0"/>
              <a:t>400-8766-400</a:t>
            </a:r>
          </a:p>
          <a:p>
            <a:r>
              <a:rPr lang="zh-CN" altLang="en-US" dirty="0" smtClean="0"/>
              <a:t>销售</a:t>
            </a:r>
            <a:r>
              <a:rPr lang="en-US" altLang="zh-CN" dirty="0" smtClean="0"/>
              <a:t>1</a:t>
            </a:r>
            <a:r>
              <a:rPr lang="zh-CN" altLang="en-US" dirty="0" smtClean="0"/>
              <a:t>：</a:t>
            </a:r>
            <a:r>
              <a:rPr lang="en-US" altLang="zh-CN" dirty="0" smtClean="0"/>
              <a:t>57297892/3/6</a:t>
            </a:r>
          </a:p>
          <a:p>
            <a:r>
              <a:rPr lang="zh-CN" altLang="en-US" dirty="0" smtClean="0"/>
              <a:t>销售</a:t>
            </a:r>
            <a:r>
              <a:rPr lang="en-US" altLang="zh-CN" dirty="0" smtClean="0"/>
              <a:t>2</a:t>
            </a:r>
            <a:r>
              <a:rPr lang="zh-CN" altLang="en-US" dirty="0" smtClean="0"/>
              <a:t>：</a:t>
            </a:r>
            <a:r>
              <a:rPr lang="en-US" altLang="zh-CN" dirty="0" smtClean="0"/>
              <a:t>57295670/1/2</a:t>
            </a:r>
            <a:endParaRPr lang="zh-CN" altLang="en-US" dirty="0"/>
          </a:p>
        </p:txBody>
      </p:sp>
    </p:spTree>
    <p:extLst>
      <p:ext uri="{BB962C8B-B14F-4D97-AF65-F5344CB8AC3E}">
        <p14:creationId xmlns:p14="http://schemas.microsoft.com/office/powerpoint/2010/main" xmlns="" val="385591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95936" y="1412776"/>
            <a:ext cx="4778147" cy="5247590"/>
          </a:xfrm>
          <a:prstGeom prst="rect">
            <a:avLst/>
          </a:prstGeom>
          <a:noFill/>
          <a:ln w="9525" algn="ctr">
            <a:noFill/>
            <a:miter lim="800000"/>
            <a:headEnd/>
            <a:tailEnd/>
          </a:ln>
        </p:spPr>
        <p:txBody>
          <a:bodyPr wrap="square">
            <a:spAutoFit/>
          </a:bodyPr>
          <a:lstStyle/>
          <a:p>
            <a:pPr>
              <a:spcBef>
                <a:spcPct val="50000"/>
              </a:spcBef>
            </a:pPr>
            <a:r>
              <a:rPr kumimoji="1" lang="zh-CN" altLang="en-US" sz="1400" dirty="0" smtClean="0">
                <a:solidFill>
                  <a:srgbClr val="0070C0"/>
                </a:solidFill>
                <a:latin typeface="微软雅黑" pitchFamily="34" charset="-122"/>
                <a:ea typeface="微软雅黑" pitchFamily="34" charset="-122"/>
              </a:rPr>
              <a:t>        </a:t>
            </a:r>
            <a:r>
              <a:rPr kumimoji="1" lang="zh-CN" altLang="en-US" sz="2000" dirty="0" smtClean="0">
                <a:solidFill>
                  <a:schemeClr val="tx2"/>
                </a:solidFill>
                <a:latin typeface="微软雅黑" pitchFamily="34" charset="-122"/>
                <a:ea typeface="微软雅黑" pitchFamily="34" charset="-122"/>
              </a:rPr>
              <a:t>美联软通   </a:t>
            </a:r>
            <a:r>
              <a:rPr kumimoji="1" lang="zh-CN" altLang="en-US" dirty="0" smtClean="0">
                <a:solidFill>
                  <a:schemeClr val="tx2"/>
                </a:solidFill>
                <a:latin typeface="微软雅黑" pitchFamily="34" charset="-122"/>
                <a:ea typeface="微软雅黑" pitchFamily="34" charset="-122"/>
              </a:rPr>
              <a:t>前身北京世纪华唐科技有限公司成立于</a:t>
            </a:r>
            <a:r>
              <a:rPr kumimoji="1" lang="en-US" altLang="zh-CN" dirty="0" smtClean="0">
                <a:solidFill>
                  <a:schemeClr val="tx2"/>
                </a:solidFill>
                <a:latin typeface="微软雅黑" pitchFamily="34" charset="-122"/>
                <a:ea typeface="微软雅黑" pitchFamily="34" charset="-122"/>
              </a:rPr>
              <a:t>2006</a:t>
            </a:r>
            <a:r>
              <a:rPr kumimoji="1" lang="zh-CN" altLang="en-US" dirty="0" smtClean="0">
                <a:solidFill>
                  <a:schemeClr val="tx2"/>
                </a:solidFill>
                <a:latin typeface="微软雅黑" pitchFamily="34" charset="-122"/>
                <a:ea typeface="微软雅黑" pitchFamily="34" charset="-122"/>
              </a:rPr>
              <a:t>年，近些年来华唐公司在移动商务领域突飞猛进，同时也得到了客户的认可，为了使这部分业务得到更好的发展在</a:t>
            </a:r>
            <a:r>
              <a:rPr kumimoji="1" lang="en-US" altLang="zh-CN" dirty="0" smtClean="0">
                <a:solidFill>
                  <a:schemeClr val="tx2"/>
                </a:solidFill>
                <a:latin typeface="微软雅黑" pitchFamily="34" charset="-122"/>
                <a:ea typeface="微软雅黑" pitchFamily="34" charset="-122"/>
              </a:rPr>
              <a:t>2013</a:t>
            </a:r>
            <a:r>
              <a:rPr kumimoji="1" lang="zh-CN" altLang="en-US" dirty="0" smtClean="0">
                <a:solidFill>
                  <a:schemeClr val="tx2"/>
                </a:solidFill>
                <a:latin typeface="微软雅黑" pitchFamily="34" charset="-122"/>
                <a:ea typeface="微软雅黑" pitchFamily="34" charset="-122"/>
              </a:rPr>
              <a:t>年成立了美联软通科技</a:t>
            </a:r>
            <a:r>
              <a:rPr kumimoji="1" lang="zh-CN" altLang="en-US" dirty="0" smtClean="0">
                <a:solidFill>
                  <a:schemeClr val="tx2"/>
                </a:solidFill>
                <a:latin typeface="微软雅黑" pitchFamily="34" charset="-122"/>
                <a:ea typeface="微软雅黑" pitchFamily="34" charset="-122"/>
              </a:rPr>
              <a:t>有限公司，公司注册资金</a:t>
            </a:r>
            <a:r>
              <a:rPr kumimoji="1" lang="en-US" altLang="zh-CN" dirty="0" smtClean="0">
                <a:solidFill>
                  <a:schemeClr val="tx2"/>
                </a:solidFill>
                <a:latin typeface="微软雅黑" pitchFamily="34" charset="-122"/>
                <a:ea typeface="微软雅黑" pitchFamily="34" charset="-122"/>
              </a:rPr>
              <a:t>1000</a:t>
            </a:r>
            <a:r>
              <a:rPr kumimoji="1" lang="zh-CN" altLang="en-US" dirty="0" smtClean="0">
                <a:solidFill>
                  <a:schemeClr val="tx2"/>
                </a:solidFill>
                <a:latin typeface="微软雅黑" pitchFamily="34" charset="-122"/>
                <a:ea typeface="微软雅黑" pitchFamily="34" charset="-122"/>
              </a:rPr>
              <a:t>万元。</a:t>
            </a:r>
            <a:endParaRPr kumimoji="1" lang="en-US" altLang="zh-CN" dirty="0" smtClean="0">
              <a:solidFill>
                <a:schemeClr val="tx2"/>
              </a:solidFill>
              <a:latin typeface="微软雅黑" pitchFamily="34" charset="-122"/>
              <a:ea typeface="微软雅黑" pitchFamily="34" charset="-122"/>
            </a:endParaRPr>
          </a:p>
          <a:p>
            <a:pPr>
              <a:spcBef>
                <a:spcPct val="50000"/>
              </a:spcBef>
            </a:pPr>
            <a:r>
              <a:rPr kumimoji="1" lang="en-US" altLang="zh-CN" dirty="0" smtClean="0">
                <a:solidFill>
                  <a:schemeClr val="tx2"/>
                </a:solidFill>
                <a:latin typeface="微软雅黑" pitchFamily="34" charset="-122"/>
                <a:ea typeface="微软雅黑" pitchFamily="34" charset="-122"/>
              </a:rPr>
              <a:t>        </a:t>
            </a:r>
            <a:r>
              <a:rPr kumimoji="1" lang="zh-CN" altLang="en-US" dirty="0" smtClean="0">
                <a:solidFill>
                  <a:schemeClr val="tx2"/>
                </a:solidFill>
                <a:latin typeface="微软雅黑" pitchFamily="34" charset="-122"/>
                <a:ea typeface="微软雅黑" pitchFamily="34" charset="-122"/>
              </a:rPr>
              <a:t>美联软通是</a:t>
            </a:r>
            <a:r>
              <a:rPr kumimoji="1" lang="en-US" altLang="zh-CN" dirty="0" err="1" smtClean="0">
                <a:solidFill>
                  <a:schemeClr val="tx2"/>
                </a:solidFill>
                <a:latin typeface="微软雅黑" pitchFamily="34" charset="-122"/>
                <a:ea typeface="微软雅黑" pitchFamily="34" charset="-122"/>
              </a:rPr>
              <a:t>一家为企业提供专业化通讯解决方案的科技公司，为众多企业提供一流的信息化服务</a:t>
            </a:r>
            <a:r>
              <a:rPr kumimoji="1" lang="en-US" altLang="zh-CN" dirty="0" smtClean="0">
                <a:solidFill>
                  <a:schemeClr val="tx2"/>
                </a:solidFill>
                <a:latin typeface="微软雅黑" pitchFamily="34" charset="-122"/>
                <a:ea typeface="微软雅黑" pitchFamily="34" charset="-122"/>
              </a:rPr>
              <a:t>。</a:t>
            </a:r>
          </a:p>
          <a:p>
            <a:pPr>
              <a:spcBef>
                <a:spcPct val="50000"/>
              </a:spcBef>
            </a:pPr>
            <a:r>
              <a:rPr kumimoji="1" lang="en-US" altLang="zh-CN" dirty="0" smtClean="0">
                <a:solidFill>
                  <a:schemeClr val="tx2"/>
                </a:solidFill>
                <a:latin typeface="微软雅黑" pitchFamily="34" charset="-122"/>
                <a:ea typeface="微软雅黑" pitchFamily="34" charset="-122"/>
              </a:rPr>
              <a:t>        多元化的通信解决方案助于企业在移动通信领域快速的实现移动商务的应用，降低移动信息化在企业业务应用中的开发成本.根据企业的需求美联软通开发了美联企业短信平台</a:t>
            </a:r>
            <a:r>
              <a:rPr kumimoji="1" lang="zh-CN" altLang="en-US" dirty="0" smtClean="0">
                <a:solidFill>
                  <a:schemeClr val="tx2"/>
                </a:solidFill>
                <a:latin typeface="微软雅黑" pitchFamily="34" charset="-122"/>
                <a:ea typeface="微软雅黑" pitchFamily="34" charset="-122"/>
              </a:rPr>
              <a:t>、国际短信平台。</a:t>
            </a:r>
            <a:endParaRPr kumimoji="1" lang="en-US" altLang="zh-CN" dirty="0" smtClean="0">
              <a:solidFill>
                <a:schemeClr val="tx2"/>
              </a:solidFill>
              <a:latin typeface="微软雅黑" pitchFamily="34" charset="-122"/>
              <a:ea typeface="微软雅黑" pitchFamily="34" charset="-122"/>
            </a:endParaRPr>
          </a:p>
          <a:p>
            <a:pPr>
              <a:spcBef>
                <a:spcPct val="50000"/>
              </a:spcBef>
            </a:pPr>
            <a:r>
              <a:rPr kumimoji="1" lang="zh-CN" altLang="en-US" dirty="0" smtClean="0">
                <a:solidFill>
                  <a:schemeClr val="tx2"/>
                </a:solidFill>
                <a:latin typeface="微软雅黑" pitchFamily="34" charset="-122"/>
                <a:ea typeface="微软雅黑" pitchFamily="34" charset="-122"/>
              </a:rPr>
              <a:t>        相信</a:t>
            </a:r>
            <a:r>
              <a:rPr kumimoji="1" lang="zh-CN" altLang="en-US" dirty="0">
                <a:solidFill>
                  <a:schemeClr val="tx2"/>
                </a:solidFill>
                <a:latin typeface="微软雅黑" pitchFamily="34" charset="-122"/>
                <a:ea typeface="微软雅黑" pitchFamily="34" charset="-122"/>
              </a:rPr>
              <a:t>美联软通一定</a:t>
            </a:r>
            <a:r>
              <a:rPr kumimoji="1" lang="zh-CN" altLang="en-US" dirty="0" smtClean="0">
                <a:solidFill>
                  <a:schemeClr val="tx2"/>
                </a:solidFill>
                <a:latin typeface="微软雅黑" pitchFamily="34" charset="-122"/>
                <a:ea typeface="微软雅黑" pitchFamily="34" charset="-122"/>
              </a:rPr>
              <a:t>是您最好的移动商务服务伙伴。</a:t>
            </a:r>
            <a:endParaRPr kumimoji="1" lang="zh-CN" altLang="zh-CN" dirty="0" smtClean="0">
              <a:solidFill>
                <a:schemeClr val="tx2"/>
              </a:solidFill>
              <a:latin typeface="微软雅黑" pitchFamily="34" charset="-122"/>
              <a:ea typeface="微软雅黑" pitchFamily="34" charset="-122"/>
            </a:endParaRPr>
          </a:p>
          <a:p>
            <a:pPr>
              <a:spcBef>
                <a:spcPct val="50000"/>
              </a:spcBef>
            </a:pPr>
            <a:endParaRPr kumimoji="1" lang="zh-CN" altLang="en-US" sz="1200" dirty="0">
              <a:solidFill>
                <a:srgbClr val="0070C0"/>
              </a:solidFill>
              <a:latin typeface="微软雅黑" pitchFamily="34" charset="-122"/>
              <a:ea typeface="微软雅黑" pitchFamily="34" charset="-122"/>
            </a:endParaRPr>
          </a:p>
        </p:txBody>
      </p:sp>
      <p:sp>
        <p:nvSpPr>
          <p:cNvPr id="6" name="Rectangle 4"/>
          <p:cNvSpPr txBox="1">
            <a:spLocks noChangeArrowheads="1"/>
          </p:cNvSpPr>
          <p:nvPr/>
        </p:nvSpPr>
        <p:spPr bwMode="auto">
          <a:xfrm>
            <a:off x="71438" y="285750"/>
            <a:ext cx="5808662" cy="442913"/>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美联软通简介</a:t>
            </a:r>
            <a:endParaRPr lang="zh-CN" altLang="en-US" sz="3200" dirty="0">
              <a:solidFill>
                <a:schemeClr val="bg1"/>
              </a:solidFill>
              <a:latin typeface="微软雅黑" pitchFamily="34" charset="-122"/>
              <a:ea typeface="微软雅黑" pitchFamily="34" charset="-122"/>
            </a:endParaRPr>
          </a:p>
        </p:txBody>
      </p:sp>
      <p:pic>
        <p:nvPicPr>
          <p:cNvPr id="7" name="Picture 2"/>
          <p:cNvPicPr>
            <a:picLocks noChangeAspect="1" noChangeArrowheads="1"/>
          </p:cNvPicPr>
          <p:nvPr/>
        </p:nvPicPr>
        <p:blipFill>
          <a:blip r:embed="rId2" cstate="print"/>
          <a:srcRect/>
          <a:stretch>
            <a:fillRect/>
          </a:stretch>
        </p:blipFill>
        <p:spPr bwMode="auto">
          <a:xfrm>
            <a:off x="683568" y="1628800"/>
            <a:ext cx="2966637" cy="3786214"/>
          </a:xfrm>
          <a:prstGeom prst="rect">
            <a:avLst/>
          </a:prstGeom>
          <a:noFill/>
          <a:ln w="9525">
            <a:noFill/>
            <a:miter lim="800000"/>
            <a:headEnd/>
            <a:tailEnd/>
          </a:ln>
          <a:effectLst/>
        </p:spPr>
      </p:pic>
    </p:spTree>
    <p:extLst>
      <p:ext uri="{BB962C8B-B14F-4D97-AF65-F5344CB8AC3E}">
        <p14:creationId xmlns:p14="http://schemas.microsoft.com/office/powerpoint/2010/main" xmlns="" val="253100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00064" y="1285875"/>
            <a:ext cx="8215340" cy="2714629"/>
          </a:xfrm>
          <a:prstGeom prst="rect">
            <a:avLst/>
          </a:prstGeom>
          <a:noFill/>
          <a:ln w="9525">
            <a:noFill/>
            <a:miter lim="800000"/>
            <a:headEnd/>
            <a:tailEnd/>
          </a:ln>
        </p:spPr>
        <p:txBody>
          <a:bodyPr/>
          <a:lstStyle/>
          <a:p>
            <a:pPr marL="342900" indent="-342900">
              <a:spcBef>
                <a:spcPct val="20000"/>
              </a:spcBef>
              <a:buFontTx/>
              <a:buChar char="•"/>
            </a:pPr>
            <a:r>
              <a:rPr lang="zh-CN" altLang="en-US" sz="2000" dirty="0">
                <a:solidFill>
                  <a:srgbClr val="196DC9"/>
                </a:solidFill>
                <a:latin typeface="微软雅黑" pitchFamily="34" charset="-122"/>
                <a:ea typeface="微软雅黑" pitchFamily="34" charset="-122"/>
              </a:rPr>
              <a:t>具备由中华人民共和国信息产业部颁发的“增值电信业务经营许可证”等多项运营资</a:t>
            </a:r>
            <a:r>
              <a:rPr lang="zh-CN" altLang="en-US" sz="2000" dirty="0" smtClean="0">
                <a:solidFill>
                  <a:srgbClr val="196DC9"/>
                </a:solidFill>
                <a:latin typeface="微软雅黑" pitchFamily="34" charset="-122"/>
                <a:ea typeface="微软雅黑" pitchFamily="34" charset="-122"/>
              </a:rPr>
              <a:t>质、</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buFontTx/>
              <a:buChar char="•"/>
            </a:pPr>
            <a:endParaRPr lang="en-US" altLang="zh-CN" sz="2000" dirty="0">
              <a:solidFill>
                <a:srgbClr val="196DC9"/>
              </a:solidFill>
              <a:latin typeface="微软雅黑" pitchFamily="34" charset="-122"/>
              <a:ea typeface="微软雅黑" pitchFamily="34" charset="-122"/>
            </a:endParaRPr>
          </a:p>
          <a:p>
            <a:pPr marL="342900" indent="-342900">
              <a:spcBef>
                <a:spcPct val="20000"/>
              </a:spcBef>
              <a:buFontTx/>
              <a:buChar char="•"/>
            </a:pPr>
            <a:r>
              <a:rPr lang="zh-CN" altLang="en-US" sz="2000" dirty="0">
                <a:solidFill>
                  <a:srgbClr val="196DC9"/>
                </a:solidFill>
                <a:latin typeface="微软雅黑" pitchFamily="34" charset="-122"/>
                <a:ea typeface="微软雅黑" pitchFamily="34" charset="-122"/>
              </a:rPr>
              <a:t>同时与移动、联通、电</a:t>
            </a:r>
            <a:r>
              <a:rPr lang="zh-CN" altLang="en-US" sz="2000" dirty="0" smtClean="0">
                <a:solidFill>
                  <a:srgbClr val="196DC9"/>
                </a:solidFill>
                <a:latin typeface="微软雅黑" pitchFamily="34" charset="-122"/>
                <a:ea typeface="微软雅黑" pitchFamily="34" charset="-122"/>
              </a:rPr>
              <a:t>信</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pPr>
            <a:r>
              <a:rPr lang="en-US" altLang="zh-CN" sz="2000" dirty="0" smtClean="0">
                <a:solidFill>
                  <a:srgbClr val="196DC9"/>
                </a:solidFill>
                <a:latin typeface="微软雅黑" pitchFamily="34" charset="-122"/>
                <a:ea typeface="微软雅黑" pitchFamily="34" charset="-122"/>
              </a:rPr>
              <a:t>     </a:t>
            </a:r>
            <a:r>
              <a:rPr lang="zh-CN" altLang="en-US" sz="2000" dirty="0" smtClean="0">
                <a:solidFill>
                  <a:srgbClr val="196DC9"/>
                </a:solidFill>
                <a:latin typeface="微软雅黑" pitchFamily="34" charset="-122"/>
                <a:ea typeface="微软雅黑" pitchFamily="34" charset="-122"/>
              </a:rPr>
              <a:t>三</a:t>
            </a:r>
            <a:r>
              <a:rPr lang="zh-CN" altLang="en-US" sz="2000" dirty="0">
                <a:solidFill>
                  <a:srgbClr val="196DC9"/>
                </a:solidFill>
                <a:latin typeface="微软雅黑" pitchFamily="34" charset="-122"/>
                <a:ea typeface="微软雅黑" pitchFamily="34" charset="-122"/>
              </a:rPr>
              <a:t>大运营商开展了多产</a:t>
            </a:r>
            <a:r>
              <a:rPr lang="zh-CN" altLang="en-US" sz="2000" dirty="0" smtClean="0">
                <a:solidFill>
                  <a:srgbClr val="196DC9"/>
                </a:solidFill>
                <a:latin typeface="微软雅黑" pitchFamily="34" charset="-122"/>
                <a:ea typeface="微软雅黑" pitchFamily="34" charset="-122"/>
              </a:rPr>
              <a:t>品</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pPr>
            <a:r>
              <a:rPr lang="en-US" altLang="zh-CN" sz="2000" dirty="0" smtClean="0">
                <a:solidFill>
                  <a:srgbClr val="196DC9"/>
                </a:solidFill>
                <a:latin typeface="微软雅黑" pitchFamily="34" charset="-122"/>
                <a:ea typeface="微软雅黑" pitchFamily="34" charset="-122"/>
              </a:rPr>
              <a:t>     </a:t>
            </a:r>
            <a:r>
              <a:rPr lang="zh-CN" altLang="en-US" sz="2000" dirty="0" smtClean="0">
                <a:solidFill>
                  <a:srgbClr val="196DC9"/>
                </a:solidFill>
                <a:latin typeface="微软雅黑" pitchFamily="34" charset="-122"/>
                <a:ea typeface="微软雅黑" pitchFamily="34" charset="-122"/>
              </a:rPr>
              <a:t>线</a:t>
            </a:r>
            <a:r>
              <a:rPr lang="zh-CN" altLang="en-US" sz="2000" dirty="0">
                <a:solidFill>
                  <a:srgbClr val="196DC9"/>
                </a:solidFill>
                <a:latin typeface="微软雅黑" pitchFamily="34" charset="-122"/>
                <a:ea typeface="微软雅黑" pitchFamily="34" charset="-122"/>
              </a:rPr>
              <a:t>全面业务合</a:t>
            </a:r>
            <a:r>
              <a:rPr lang="zh-CN" altLang="en-US" sz="2000" dirty="0" smtClean="0">
                <a:solidFill>
                  <a:srgbClr val="196DC9"/>
                </a:solidFill>
                <a:latin typeface="微软雅黑" pitchFamily="34" charset="-122"/>
                <a:ea typeface="微软雅黑" pitchFamily="34" charset="-122"/>
              </a:rPr>
              <a:t>作</a:t>
            </a:r>
            <a:endParaRPr lang="en-US" altLang="zh-CN" sz="2000" dirty="0" smtClean="0">
              <a:solidFill>
                <a:srgbClr val="196DC9"/>
              </a:solidFill>
              <a:latin typeface="微软雅黑" pitchFamily="34" charset="-122"/>
              <a:ea typeface="微软雅黑" pitchFamily="34" charset="-122"/>
            </a:endParaRPr>
          </a:p>
          <a:p>
            <a:pPr marL="342900" indent="-342900">
              <a:spcBef>
                <a:spcPct val="20000"/>
              </a:spcBef>
            </a:pPr>
            <a:endParaRPr lang="zh-CN" altLang="en-US" sz="2000" dirty="0">
              <a:solidFill>
                <a:srgbClr val="196DC9"/>
              </a:solidFill>
              <a:latin typeface="微软雅黑" pitchFamily="34" charset="-122"/>
              <a:ea typeface="微软雅黑" pitchFamily="34" charset="-122"/>
            </a:endParaRPr>
          </a:p>
          <a:p>
            <a:pPr marL="342900" indent="-342900">
              <a:spcBef>
                <a:spcPct val="20000"/>
              </a:spcBef>
              <a:buFontTx/>
              <a:buChar char="•"/>
            </a:pPr>
            <a:r>
              <a:rPr lang="zh-CN" altLang="en-US" sz="2000" dirty="0" smtClean="0">
                <a:solidFill>
                  <a:srgbClr val="196DC9"/>
                </a:solidFill>
                <a:latin typeface="微软雅黑" pitchFamily="34" charset="-122"/>
                <a:ea typeface="微软雅黑" pitchFamily="34" charset="-122"/>
              </a:rPr>
              <a:t>拥</a:t>
            </a:r>
            <a:r>
              <a:rPr lang="zh-CN" altLang="en-US" sz="2000" dirty="0">
                <a:solidFill>
                  <a:srgbClr val="196DC9"/>
                </a:solidFill>
                <a:latin typeface="微软雅黑" pitchFamily="34" charset="-122"/>
                <a:ea typeface="微软雅黑" pitchFamily="34" charset="-122"/>
              </a:rPr>
              <a:t>有多项产品专利</a:t>
            </a:r>
          </a:p>
        </p:txBody>
      </p:sp>
      <p:sp>
        <p:nvSpPr>
          <p:cNvPr id="4" name="Rectangle 4"/>
          <p:cNvSpPr txBox="1">
            <a:spLocks noChangeArrowheads="1"/>
          </p:cNvSpPr>
          <p:nvPr/>
        </p:nvSpPr>
        <p:spPr bwMode="auto">
          <a:xfrm>
            <a:off x="71438" y="285750"/>
            <a:ext cx="5808662" cy="442913"/>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美联</a:t>
            </a:r>
            <a:r>
              <a:rPr lang="zh-CN" altLang="en-US" sz="3200" dirty="0">
                <a:solidFill>
                  <a:schemeClr val="bg1"/>
                </a:solidFill>
                <a:latin typeface="微软雅黑" pitchFamily="34" charset="-122"/>
                <a:ea typeface="微软雅黑" pitchFamily="34" charset="-122"/>
              </a:rPr>
              <a:t>资质</a:t>
            </a:r>
          </a:p>
        </p:txBody>
      </p:sp>
      <p:pic>
        <p:nvPicPr>
          <p:cNvPr id="8193" name="Picture 1" descr="c:\Users\Administrator\Desktop\未命名-1.png"/>
          <p:cNvPicPr>
            <a:picLocks noChangeAspect="1" noChangeArrowheads="1"/>
          </p:cNvPicPr>
          <p:nvPr/>
        </p:nvPicPr>
        <p:blipFill>
          <a:blip r:embed="rId2" cstate="print"/>
          <a:srcRect/>
          <a:stretch>
            <a:fillRect/>
          </a:stretch>
        </p:blipFill>
        <p:spPr bwMode="auto">
          <a:xfrm>
            <a:off x="-285784" y="2928934"/>
            <a:ext cx="9144000" cy="5715000"/>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6804248" y="1802491"/>
            <a:ext cx="2158026" cy="3066669"/>
          </a:xfrm>
          <a:prstGeom prst="rect">
            <a:avLst/>
          </a:prstGeom>
          <a:noFill/>
          <a:ln w="9525">
            <a:noFill/>
            <a:miter lim="800000"/>
            <a:headEnd/>
            <a:tailEnd/>
          </a:ln>
        </p:spPr>
      </p:pic>
      <p:pic>
        <p:nvPicPr>
          <p:cNvPr id="8" name="Picture 1" descr="E:\kuaipan\Job\SMS\1平台_日常文档——宣传资料\美联软通资质\营业执照副本_water.jpg"/>
          <p:cNvPicPr>
            <a:picLocks noChangeAspect="1" noChangeArrowheads="1"/>
          </p:cNvPicPr>
          <p:nvPr/>
        </p:nvPicPr>
        <p:blipFill>
          <a:blip r:embed="rId4" cstate="print"/>
          <a:srcRect/>
          <a:stretch>
            <a:fillRect/>
          </a:stretch>
        </p:blipFill>
        <p:spPr bwMode="auto">
          <a:xfrm>
            <a:off x="3923928" y="1628800"/>
            <a:ext cx="2536920" cy="3488784"/>
          </a:xfrm>
          <a:prstGeom prst="rect">
            <a:avLst/>
          </a:prstGeom>
          <a:noFill/>
        </p:spPr>
      </p:pic>
    </p:spTree>
    <p:extLst>
      <p:ext uri="{BB962C8B-B14F-4D97-AF65-F5344CB8AC3E}">
        <p14:creationId xmlns:p14="http://schemas.microsoft.com/office/powerpoint/2010/main" xmlns="" val="2005592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71438" y="285750"/>
            <a:ext cx="5808662" cy="442913"/>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技术</a:t>
            </a:r>
            <a:r>
              <a:rPr lang="zh-CN" altLang="en-US" sz="3200" dirty="0">
                <a:solidFill>
                  <a:schemeClr val="bg1"/>
                </a:solidFill>
                <a:latin typeface="微软雅黑" pitchFamily="34" charset="-122"/>
                <a:ea typeface="微软雅黑" pitchFamily="34" charset="-122"/>
              </a:rPr>
              <a:t>实力</a:t>
            </a:r>
          </a:p>
        </p:txBody>
      </p:sp>
      <p:grpSp>
        <p:nvGrpSpPr>
          <p:cNvPr id="3" name="组合 20"/>
          <p:cNvGrpSpPr>
            <a:grpSpLocks/>
          </p:cNvGrpSpPr>
          <p:nvPr/>
        </p:nvGrpSpPr>
        <p:grpSpPr bwMode="auto">
          <a:xfrm>
            <a:off x="1966913" y="2500313"/>
            <a:ext cx="5403850" cy="1143000"/>
            <a:chOff x="2025650" y="2285992"/>
            <a:chExt cx="5403850" cy="1142996"/>
          </a:xfrm>
        </p:grpSpPr>
        <p:sp>
          <p:nvSpPr>
            <p:cNvPr id="4" name="AutoShape 3"/>
            <p:cNvSpPr>
              <a:spLocks noChangeArrowheads="1"/>
            </p:cNvSpPr>
            <p:nvPr/>
          </p:nvSpPr>
          <p:spPr bwMode="gray">
            <a:xfrm>
              <a:off x="2025650" y="2285992"/>
              <a:ext cx="5403850" cy="1142996"/>
            </a:xfrm>
            <a:prstGeom prst="upArrow">
              <a:avLst>
                <a:gd name="adj1" fmla="val 57824"/>
                <a:gd name="adj2" fmla="val 5439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0">
              <a:noFill/>
              <a:prstDash val="solid"/>
              <a:round/>
              <a:headEnd/>
              <a:tailEnd/>
            </a:ln>
            <a:effectLst>
              <a:reflection blurRad="6350" stA="52000" endA="300" endPos="35000" dir="5400000" sy="-100000" algn="bl" rotWithShape="0"/>
            </a:effectLst>
          </p:spPr>
          <p:txBody>
            <a:bodyPr/>
            <a:lstStyle/>
            <a:p>
              <a:pPr>
                <a:defRPr/>
              </a:pPr>
              <a:endParaRPr lang="zh-CN" altLang="en-US">
                <a:latin typeface="微软雅黑" pitchFamily="34" charset="-122"/>
                <a:ea typeface="微软雅黑" pitchFamily="34" charset="-122"/>
              </a:endParaRPr>
            </a:p>
          </p:txBody>
        </p:sp>
        <p:sp>
          <p:nvSpPr>
            <p:cNvPr id="5" name="Text Box 5"/>
            <p:cNvSpPr txBox="1">
              <a:spLocks noChangeArrowheads="1"/>
            </p:cNvSpPr>
            <p:nvPr/>
          </p:nvSpPr>
          <p:spPr bwMode="gray">
            <a:xfrm>
              <a:off x="3786188" y="2640013"/>
              <a:ext cx="1858962" cy="646112"/>
            </a:xfrm>
            <a:prstGeom prst="rect">
              <a:avLst/>
            </a:prstGeom>
            <a:noFill/>
            <a:ln w="9525" algn="ctr">
              <a:noFill/>
              <a:miter lim="800000"/>
              <a:headEnd/>
              <a:tailEnd/>
            </a:ln>
          </p:spPr>
          <p:txBody>
            <a:bodyPr wrap="none">
              <a:spAutoFit/>
            </a:bodyPr>
            <a:lstStyle/>
            <a:p>
              <a:pPr eaLnBrk="0" hangingPunct="0"/>
              <a:r>
                <a:rPr lang="en-US" altLang="zh-CN" sz="3600">
                  <a:solidFill>
                    <a:srgbClr val="0070C0"/>
                  </a:solidFill>
                  <a:latin typeface="微软雅黑" pitchFamily="34" charset="-122"/>
                  <a:ea typeface="微软雅黑" pitchFamily="34" charset="-122"/>
                </a:rPr>
                <a:t>3G </a:t>
              </a:r>
              <a:r>
                <a:rPr lang="zh-CN" altLang="en-US" sz="3600">
                  <a:solidFill>
                    <a:srgbClr val="0070C0"/>
                  </a:solidFill>
                  <a:latin typeface="微软雅黑" pitchFamily="34" charset="-122"/>
                  <a:ea typeface="微软雅黑" pitchFamily="34" charset="-122"/>
                </a:rPr>
                <a:t>技术</a:t>
              </a:r>
            </a:p>
          </p:txBody>
        </p:sp>
      </p:grpSp>
      <p:grpSp>
        <p:nvGrpSpPr>
          <p:cNvPr id="6" name="组合 17"/>
          <p:cNvGrpSpPr>
            <a:grpSpLocks/>
          </p:cNvGrpSpPr>
          <p:nvPr/>
        </p:nvGrpSpPr>
        <p:grpSpPr bwMode="auto">
          <a:xfrm>
            <a:off x="1357313" y="4143375"/>
            <a:ext cx="2012950" cy="1709738"/>
            <a:chOff x="1416050" y="3929085"/>
            <a:chExt cx="2012950" cy="1709715"/>
          </a:xfrm>
        </p:grpSpPr>
        <p:sp>
          <p:nvSpPr>
            <p:cNvPr id="7" name="圆角矩形 6"/>
            <p:cNvSpPr/>
            <p:nvPr/>
          </p:nvSpPr>
          <p:spPr>
            <a:xfrm>
              <a:off x="1428674" y="3929085"/>
              <a:ext cx="1786004" cy="813728"/>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8" name="圆角矩形 7"/>
            <p:cNvSpPr/>
            <p:nvPr/>
          </p:nvSpPr>
          <p:spPr>
            <a:xfrm>
              <a:off x="1428665" y="4001236"/>
              <a:ext cx="1785980" cy="927962"/>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400">
                  <a:solidFill>
                    <a:schemeClr val="bg1"/>
                  </a:solidFill>
                  <a:latin typeface="微软雅黑" pitchFamily="34" charset="-122"/>
                  <a:ea typeface="微软雅黑" pitchFamily="34" charset="-122"/>
                </a:rPr>
                <a:t>  </a:t>
              </a:r>
              <a:endParaRPr lang="en-US" altLang="zh-CN" sz="1400">
                <a:solidFill>
                  <a:schemeClr val="bg1"/>
                </a:solidFill>
                <a:latin typeface="微软雅黑" pitchFamily="34" charset="-122"/>
                <a:ea typeface="微软雅黑" pitchFamily="34" charset="-122"/>
              </a:endParaRPr>
            </a:p>
            <a:p>
              <a:pPr>
                <a:defRPr/>
              </a:pPr>
              <a:endParaRPr lang="zh-CN" altLang="en-US"/>
            </a:p>
          </p:txBody>
        </p:sp>
        <p:sp>
          <p:nvSpPr>
            <p:cNvPr id="9" name="Text Box 11"/>
            <p:cNvSpPr txBox="1">
              <a:spLocks noChangeArrowheads="1"/>
            </p:cNvSpPr>
            <p:nvPr/>
          </p:nvSpPr>
          <p:spPr bwMode="gray">
            <a:xfrm>
              <a:off x="1928813" y="4246563"/>
              <a:ext cx="740908" cy="400105"/>
            </a:xfrm>
            <a:prstGeom prst="rect">
              <a:avLst/>
            </a:prstGeom>
            <a:noFill/>
            <a:ln w="9525">
              <a:noFill/>
              <a:miter lim="800000"/>
              <a:headEnd/>
              <a:tailEnd/>
            </a:ln>
          </p:spPr>
          <p:txBody>
            <a:bodyPr wrap="none">
              <a:spAutoFit/>
            </a:bodyPr>
            <a:lstStyle/>
            <a:p>
              <a:pPr eaLnBrk="0" hangingPunct="0"/>
              <a:r>
                <a:rPr lang="en-US" altLang="zh-CN" sz="2000" dirty="0" smtClean="0">
                  <a:solidFill>
                    <a:srgbClr val="FFFFFF"/>
                  </a:solidFill>
                  <a:latin typeface="Impact" pitchFamily="34" charset="0"/>
                  <a:ea typeface="微软雅黑" pitchFamily="34" charset="-122"/>
                </a:rPr>
                <a:t>ESMS</a:t>
              </a:r>
              <a:endParaRPr lang="en-US" altLang="zh-CN" sz="2000" dirty="0">
                <a:solidFill>
                  <a:srgbClr val="FFFFFF"/>
                </a:solidFill>
                <a:latin typeface="Impact" pitchFamily="34" charset="0"/>
                <a:ea typeface="微软雅黑" pitchFamily="34" charset="-122"/>
              </a:endParaRPr>
            </a:p>
          </p:txBody>
        </p:sp>
        <p:sp>
          <p:nvSpPr>
            <p:cNvPr id="10" name="Rectangle 31"/>
            <p:cNvSpPr>
              <a:spLocks noChangeArrowheads="1"/>
            </p:cNvSpPr>
            <p:nvPr/>
          </p:nvSpPr>
          <p:spPr bwMode="auto">
            <a:xfrm>
              <a:off x="1416050" y="5300667"/>
              <a:ext cx="2012950" cy="338133"/>
            </a:xfrm>
            <a:prstGeom prst="rect">
              <a:avLst/>
            </a:prstGeom>
            <a:noFill/>
            <a:ln w="9525">
              <a:noFill/>
              <a:miter lim="800000"/>
              <a:headEnd/>
              <a:tailEnd/>
            </a:ln>
          </p:spPr>
          <p:txBody>
            <a:bodyPr>
              <a:spAutoFit/>
            </a:bodyPr>
            <a:lstStyle/>
            <a:p>
              <a:pPr>
                <a:defRPr/>
              </a:pPr>
              <a:r>
                <a:rPr lang="zh-CN" altLang="en-US" sz="1600" spc="300">
                  <a:solidFill>
                    <a:srgbClr val="D60093"/>
                  </a:solidFill>
                  <a:latin typeface="微软雅黑" pitchFamily="34" charset="-122"/>
                  <a:ea typeface="微软雅黑" pitchFamily="34" charset="-122"/>
                </a:rPr>
                <a:t>大容量通讯技术</a:t>
              </a:r>
            </a:p>
          </p:txBody>
        </p:sp>
      </p:grpSp>
      <p:grpSp>
        <p:nvGrpSpPr>
          <p:cNvPr id="11" name="组合 18"/>
          <p:cNvGrpSpPr>
            <a:grpSpLocks/>
          </p:cNvGrpSpPr>
          <p:nvPr/>
        </p:nvGrpSpPr>
        <p:grpSpPr bwMode="auto">
          <a:xfrm>
            <a:off x="3643306" y="4143375"/>
            <a:ext cx="2143140" cy="1705392"/>
            <a:chOff x="3702037" y="3928353"/>
            <a:chExt cx="2143146" cy="1706102"/>
          </a:xfrm>
        </p:grpSpPr>
        <p:sp>
          <p:nvSpPr>
            <p:cNvPr id="12" name="圆角矩形 11"/>
            <p:cNvSpPr/>
            <p:nvPr/>
          </p:nvSpPr>
          <p:spPr>
            <a:xfrm>
              <a:off x="3857629" y="3928353"/>
              <a:ext cx="1786004" cy="813728"/>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13" name="圆角矩形 12"/>
            <p:cNvSpPr/>
            <p:nvPr/>
          </p:nvSpPr>
          <p:spPr>
            <a:xfrm>
              <a:off x="3857620" y="4000504"/>
              <a:ext cx="1785980" cy="927962"/>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400">
                  <a:solidFill>
                    <a:schemeClr val="bg1"/>
                  </a:solidFill>
                  <a:latin typeface="微软雅黑" pitchFamily="34" charset="-122"/>
                  <a:ea typeface="微软雅黑" pitchFamily="34" charset="-122"/>
                </a:rPr>
                <a:t>  </a:t>
              </a:r>
              <a:endParaRPr lang="en-US" altLang="zh-CN" sz="1400">
                <a:solidFill>
                  <a:schemeClr val="bg1"/>
                </a:solidFill>
                <a:latin typeface="微软雅黑" pitchFamily="34" charset="-122"/>
                <a:ea typeface="微软雅黑" pitchFamily="34" charset="-122"/>
              </a:endParaRPr>
            </a:p>
            <a:p>
              <a:pPr>
                <a:defRPr/>
              </a:pPr>
              <a:endParaRPr lang="zh-CN" altLang="en-US"/>
            </a:p>
          </p:txBody>
        </p:sp>
        <p:sp>
          <p:nvSpPr>
            <p:cNvPr id="14" name="Text Box 17"/>
            <p:cNvSpPr txBox="1">
              <a:spLocks noChangeArrowheads="1"/>
            </p:cNvSpPr>
            <p:nvPr/>
          </p:nvSpPr>
          <p:spPr bwMode="gray">
            <a:xfrm>
              <a:off x="4071938" y="4214813"/>
              <a:ext cx="1339850" cy="400050"/>
            </a:xfrm>
            <a:prstGeom prst="rect">
              <a:avLst/>
            </a:prstGeom>
            <a:noFill/>
            <a:ln w="9525">
              <a:noFill/>
              <a:miter lim="800000"/>
              <a:headEnd/>
              <a:tailEnd/>
            </a:ln>
          </p:spPr>
          <p:txBody>
            <a:bodyPr>
              <a:spAutoFit/>
            </a:bodyPr>
            <a:lstStyle/>
            <a:p>
              <a:pPr algn="ctr" eaLnBrk="0" hangingPunct="0"/>
              <a:r>
                <a:rPr lang="en-US" altLang="zh-CN" sz="2000" dirty="0" smtClean="0">
                  <a:solidFill>
                    <a:srgbClr val="FFFFFF"/>
                  </a:solidFill>
                  <a:latin typeface="Impact" pitchFamily="34" charset="0"/>
                  <a:ea typeface="微软雅黑" pitchFamily="34" charset="-122"/>
                </a:rPr>
                <a:t>GSMS</a:t>
              </a:r>
              <a:endParaRPr lang="en-US" altLang="zh-CN" sz="2000" dirty="0">
                <a:solidFill>
                  <a:srgbClr val="FFFFFF"/>
                </a:solidFill>
                <a:latin typeface="Impact" pitchFamily="34" charset="0"/>
                <a:ea typeface="微软雅黑" pitchFamily="34" charset="-122"/>
              </a:endParaRPr>
            </a:p>
          </p:txBody>
        </p:sp>
        <p:sp>
          <p:nvSpPr>
            <p:cNvPr id="15" name="Rectangle 31"/>
            <p:cNvSpPr>
              <a:spLocks noChangeArrowheads="1"/>
            </p:cNvSpPr>
            <p:nvPr/>
          </p:nvSpPr>
          <p:spPr bwMode="auto">
            <a:xfrm>
              <a:off x="3702037" y="5295760"/>
              <a:ext cx="2143146" cy="338695"/>
            </a:xfrm>
            <a:prstGeom prst="rect">
              <a:avLst/>
            </a:prstGeom>
            <a:noFill/>
            <a:ln w="9525">
              <a:noFill/>
              <a:miter lim="800000"/>
              <a:headEnd/>
              <a:tailEnd/>
            </a:ln>
          </p:spPr>
          <p:txBody>
            <a:bodyPr wrap="square">
              <a:spAutoFit/>
            </a:bodyPr>
            <a:lstStyle/>
            <a:p>
              <a:pPr>
                <a:defRPr/>
              </a:pPr>
              <a:r>
                <a:rPr lang="zh-CN" altLang="en-US" sz="1600" spc="300" dirty="0" smtClean="0">
                  <a:solidFill>
                    <a:srgbClr val="D60093"/>
                  </a:solidFill>
                  <a:latin typeface="微软雅黑" pitchFamily="34" charset="-122"/>
                  <a:ea typeface="微软雅黑" pitchFamily="34" charset="-122"/>
                </a:rPr>
                <a:t>全球短信交换技</a:t>
              </a:r>
              <a:r>
                <a:rPr lang="zh-CN" altLang="en-US" sz="1600" spc="300" dirty="0">
                  <a:solidFill>
                    <a:srgbClr val="D60093"/>
                  </a:solidFill>
                  <a:latin typeface="微软雅黑" pitchFamily="34" charset="-122"/>
                  <a:ea typeface="微软雅黑" pitchFamily="34" charset="-122"/>
                </a:rPr>
                <a:t>术</a:t>
              </a:r>
            </a:p>
          </p:txBody>
        </p:sp>
      </p:grpSp>
      <p:grpSp>
        <p:nvGrpSpPr>
          <p:cNvPr id="16" name="组合 19"/>
          <p:cNvGrpSpPr>
            <a:grpSpLocks/>
          </p:cNvGrpSpPr>
          <p:nvPr/>
        </p:nvGrpSpPr>
        <p:grpSpPr bwMode="auto">
          <a:xfrm>
            <a:off x="6227763" y="4143375"/>
            <a:ext cx="2447925" cy="1695450"/>
            <a:chOff x="6286512" y="3929085"/>
            <a:chExt cx="2447913" cy="1695428"/>
          </a:xfrm>
        </p:grpSpPr>
        <p:sp>
          <p:nvSpPr>
            <p:cNvPr id="17" name="圆角矩形 16"/>
            <p:cNvSpPr/>
            <p:nvPr/>
          </p:nvSpPr>
          <p:spPr>
            <a:xfrm>
              <a:off x="6286521" y="3929085"/>
              <a:ext cx="1786004" cy="813728"/>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18" name="圆角矩形 17"/>
            <p:cNvSpPr/>
            <p:nvPr/>
          </p:nvSpPr>
          <p:spPr>
            <a:xfrm>
              <a:off x="6286512" y="4001236"/>
              <a:ext cx="1785980" cy="927962"/>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400">
                  <a:solidFill>
                    <a:schemeClr val="bg1"/>
                  </a:solidFill>
                  <a:latin typeface="微软雅黑" pitchFamily="34" charset="-122"/>
                  <a:ea typeface="微软雅黑" pitchFamily="34" charset="-122"/>
                </a:rPr>
                <a:t>  </a:t>
              </a:r>
              <a:endParaRPr lang="en-US" altLang="zh-CN" sz="1400">
                <a:solidFill>
                  <a:schemeClr val="bg1"/>
                </a:solidFill>
                <a:latin typeface="微软雅黑" pitchFamily="34" charset="-122"/>
                <a:ea typeface="微软雅黑" pitchFamily="34" charset="-122"/>
              </a:endParaRPr>
            </a:p>
            <a:p>
              <a:pPr>
                <a:defRPr/>
              </a:pPr>
              <a:endParaRPr lang="zh-CN" altLang="en-US"/>
            </a:p>
          </p:txBody>
        </p:sp>
        <p:sp>
          <p:nvSpPr>
            <p:cNvPr id="19" name="Text Box 23"/>
            <p:cNvSpPr txBox="1">
              <a:spLocks noChangeArrowheads="1"/>
            </p:cNvSpPr>
            <p:nvPr/>
          </p:nvSpPr>
          <p:spPr bwMode="gray">
            <a:xfrm>
              <a:off x="6500813" y="4246563"/>
              <a:ext cx="1341437" cy="396875"/>
            </a:xfrm>
            <a:prstGeom prst="rect">
              <a:avLst/>
            </a:prstGeom>
            <a:noFill/>
            <a:ln w="9525">
              <a:noFill/>
              <a:miter lim="800000"/>
              <a:headEnd/>
              <a:tailEnd/>
            </a:ln>
          </p:spPr>
          <p:txBody>
            <a:bodyPr>
              <a:spAutoFit/>
            </a:bodyPr>
            <a:lstStyle/>
            <a:p>
              <a:pPr algn="ctr" eaLnBrk="0" hangingPunct="0"/>
              <a:r>
                <a:rPr lang="en-US" altLang="zh-CN" sz="2000">
                  <a:solidFill>
                    <a:srgbClr val="FFFFFF"/>
                  </a:solidFill>
                  <a:latin typeface="Impact" pitchFamily="34" charset="0"/>
                  <a:ea typeface="微软雅黑" pitchFamily="34" charset="-122"/>
                </a:rPr>
                <a:t>WAP</a:t>
              </a:r>
            </a:p>
          </p:txBody>
        </p:sp>
        <p:sp>
          <p:nvSpPr>
            <p:cNvPr id="20" name="Rectangle 31"/>
            <p:cNvSpPr>
              <a:spLocks noChangeArrowheads="1"/>
            </p:cNvSpPr>
            <p:nvPr/>
          </p:nvSpPr>
          <p:spPr bwMode="auto">
            <a:xfrm>
              <a:off x="6429386" y="5286380"/>
              <a:ext cx="2305039" cy="338133"/>
            </a:xfrm>
            <a:prstGeom prst="rect">
              <a:avLst/>
            </a:prstGeom>
            <a:noFill/>
            <a:ln w="9525">
              <a:noFill/>
              <a:miter lim="800000"/>
              <a:headEnd/>
              <a:tailEnd/>
            </a:ln>
          </p:spPr>
          <p:txBody>
            <a:bodyPr>
              <a:spAutoFit/>
            </a:bodyPr>
            <a:lstStyle/>
            <a:p>
              <a:pPr>
                <a:defRPr/>
              </a:pPr>
              <a:r>
                <a:rPr lang="zh-CN" altLang="en-US" sz="1600" spc="300">
                  <a:solidFill>
                    <a:srgbClr val="D60093"/>
                  </a:solidFill>
                  <a:latin typeface="微软雅黑" pitchFamily="34" charset="-122"/>
                  <a:ea typeface="微软雅黑" pitchFamily="34" charset="-122"/>
                </a:rPr>
                <a:t>自动适配技术</a:t>
              </a:r>
            </a:p>
          </p:txBody>
        </p:sp>
      </p:grpSp>
      <p:sp>
        <p:nvSpPr>
          <p:cNvPr id="21" name="圆角矩形 20"/>
          <p:cNvSpPr/>
          <p:nvPr/>
        </p:nvSpPr>
        <p:spPr>
          <a:xfrm>
            <a:off x="1798638" y="1357313"/>
            <a:ext cx="5786437" cy="857250"/>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buClr>
                <a:srgbClr val="FF0000"/>
              </a:buClr>
              <a:defRPr/>
            </a:pPr>
            <a:r>
              <a:rPr lang="zh-CN" altLang="en-US" sz="2400" dirty="0" smtClean="0">
                <a:solidFill>
                  <a:srgbClr val="0070C0"/>
                </a:solidFill>
                <a:latin typeface="微软雅黑" pitchFamily="34" charset="-122"/>
                <a:ea typeface="微软雅黑" pitchFamily="34" charset="-122"/>
              </a:rPr>
              <a:t>美联软通应</a:t>
            </a:r>
            <a:r>
              <a:rPr lang="zh-CN" altLang="en-US" sz="2400" dirty="0">
                <a:solidFill>
                  <a:srgbClr val="0070C0"/>
                </a:solidFill>
                <a:latin typeface="微软雅黑" pitchFamily="34" charset="-122"/>
                <a:ea typeface="微软雅黑" pitchFamily="34" charset="-122"/>
              </a:rPr>
              <a:t>用型产品及平台级产品</a:t>
            </a:r>
          </a:p>
        </p:txBody>
      </p:sp>
    </p:spTree>
    <p:extLst>
      <p:ext uri="{BB962C8B-B14F-4D97-AF65-F5344CB8AC3E}">
        <p14:creationId xmlns:p14="http://schemas.microsoft.com/office/powerpoint/2010/main" xmlns="" val="165222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57884" y="1214455"/>
            <a:ext cx="71438" cy="4786313"/>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0000"/>
              </a:lnSpc>
              <a:buClr>
                <a:srgbClr val="FF0000"/>
              </a:buClr>
              <a:defRPr/>
            </a:pPr>
            <a:endParaRPr lang="zh-CN" altLang="en-US" sz="1100">
              <a:solidFill>
                <a:srgbClr val="0070C0"/>
              </a:solidFill>
              <a:latin typeface="微软雅黑" pitchFamily="34" charset="-122"/>
              <a:ea typeface="微软雅黑" pitchFamily="34" charset="-122"/>
            </a:endParaRPr>
          </a:p>
        </p:txBody>
      </p:sp>
      <p:sp>
        <p:nvSpPr>
          <p:cNvPr id="3" name="圆角矩形 2"/>
          <p:cNvSpPr/>
          <p:nvPr/>
        </p:nvSpPr>
        <p:spPr>
          <a:xfrm>
            <a:off x="6215080" y="1246472"/>
            <a:ext cx="2214534" cy="506284"/>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4" name="圆角矩形 3"/>
          <p:cNvSpPr/>
          <p:nvPr/>
        </p:nvSpPr>
        <p:spPr>
          <a:xfrm>
            <a:off x="6215074" y="1285860"/>
            <a:ext cx="2214504" cy="651574"/>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200">
                <a:solidFill>
                  <a:schemeClr val="bg1"/>
                </a:solidFill>
                <a:latin typeface="微软雅黑" pitchFamily="34" charset="-122"/>
                <a:ea typeface="微软雅黑" pitchFamily="34" charset="-122"/>
              </a:rPr>
              <a:t>  </a:t>
            </a:r>
            <a:endParaRPr lang="en-US" altLang="zh-CN" sz="1200">
              <a:solidFill>
                <a:schemeClr val="bg1"/>
              </a:solidFill>
              <a:latin typeface="微软雅黑" pitchFamily="34" charset="-122"/>
              <a:ea typeface="微软雅黑" pitchFamily="34" charset="-122"/>
            </a:endParaRPr>
          </a:p>
          <a:p>
            <a:pPr>
              <a:defRPr/>
            </a:pPr>
            <a:endParaRPr lang="zh-CN" altLang="en-US" sz="1600"/>
          </a:p>
        </p:txBody>
      </p:sp>
      <p:sp>
        <p:nvSpPr>
          <p:cNvPr id="5" name="圆角矩形 4"/>
          <p:cNvSpPr/>
          <p:nvPr/>
        </p:nvSpPr>
        <p:spPr>
          <a:xfrm>
            <a:off x="3357560" y="1246472"/>
            <a:ext cx="2214534" cy="506284"/>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6" name="圆角矩形 5"/>
          <p:cNvSpPr/>
          <p:nvPr/>
        </p:nvSpPr>
        <p:spPr>
          <a:xfrm>
            <a:off x="3357554" y="1285860"/>
            <a:ext cx="2214504" cy="651574"/>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200">
                <a:solidFill>
                  <a:schemeClr val="bg1"/>
                </a:solidFill>
                <a:latin typeface="微软雅黑" pitchFamily="34" charset="-122"/>
                <a:ea typeface="微软雅黑" pitchFamily="34" charset="-122"/>
              </a:rPr>
              <a:t>  </a:t>
            </a:r>
            <a:endParaRPr lang="en-US" altLang="zh-CN" sz="1200">
              <a:solidFill>
                <a:schemeClr val="bg1"/>
              </a:solidFill>
              <a:latin typeface="微软雅黑" pitchFamily="34" charset="-122"/>
              <a:ea typeface="微软雅黑" pitchFamily="34" charset="-122"/>
            </a:endParaRPr>
          </a:p>
          <a:p>
            <a:pPr>
              <a:defRPr/>
            </a:pPr>
            <a:endParaRPr lang="zh-CN" altLang="en-US" sz="1600"/>
          </a:p>
        </p:txBody>
      </p:sp>
      <p:sp>
        <p:nvSpPr>
          <p:cNvPr id="7" name="Rectangle 4"/>
          <p:cNvSpPr txBox="1">
            <a:spLocks noChangeArrowheads="1"/>
          </p:cNvSpPr>
          <p:nvPr/>
        </p:nvSpPr>
        <p:spPr bwMode="auto">
          <a:xfrm>
            <a:off x="0" y="200025"/>
            <a:ext cx="3455988" cy="514350"/>
          </a:xfrm>
          <a:prstGeom prst="rect">
            <a:avLst/>
          </a:prstGeom>
          <a:noFill/>
          <a:ln w="9525">
            <a:noFill/>
            <a:miter lim="800000"/>
            <a:headEnd/>
            <a:tailEnd/>
          </a:ln>
        </p:spPr>
        <p:txBody>
          <a:bodyPr anchor="ctr"/>
          <a:lstStyle/>
          <a:p>
            <a:r>
              <a:rPr lang="zh-CN" altLang="en-US" sz="3200" dirty="0">
                <a:solidFill>
                  <a:schemeClr val="bg1"/>
                </a:solidFill>
                <a:latin typeface="微软雅黑" pitchFamily="34" charset="-122"/>
                <a:ea typeface="微软雅黑" pitchFamily="34" charset="-122"/>
              </a:rPr>
              <a:t>产品体系</a:t>
            </a:r>
          </a:p>
        </p:txBody>
      </p:sp>
      <p:sp>
        <p:nvSpPr>
          <p:cNvPr id="8" name="TextBox 5"/>
          <p:cNvSpPr txBox="1">
            <a:spLocks noChangeArrowheads="1"/>
          </p:cNvSpPr>
          <p:nvPr/>
        </p:nvSpPr>
        <p:spPr bwMode="auto">
          <a:xfrm>
            <a:off x="3714744" y="1428737"/>
            <a:ext cx="1785950" cy="369332"/>
          </a:xfrm>
          <a:prstGeom prst="rect">
            <a:avLst/>
          </a:prstGeom>
          <a:noFill/>
          <a:ln w="9525">
            <a:noFill/>
            <a:miter lim="800000"/>
            <a:headEnd/>
            <a:tailEnd/>
          </a:ln>
        </p:spPr>
        <p:txBody>
          <a:bodyPr wrap="square">
            <a:spAutoFit/>
          </a:bodyPr>
          <a:lstStyle/>
          <a:p>
            <a:r>
              <a:rPr lang="zh-CN" altLang="en-US" b="1" dirty="0" smtClean="0">
                <a:solidFill>
                  <a:schemeClr val="bg1"/>
                </a:solidFill>
                <a:latin typeface="微软雅黑" pitchFamily="34" charset="-122"/>
                <a:ea typeface="微软雅黑" pitchFamily="34" charset="-122"/>
              </a:rPr>
              <a:t>国际短信业务</a:t>
            </a:r>
            <a:endParaRPr lang="zh-CN" altLang="en-US" b="1" dirty="0">
              <a:solidFill>
                <a:schemeClr val="bg1"/>
              </a:solidFill>
              <a:latin typeface="微软雅黑" pitchFamily="34" charset="-122"/>
              <a:ea typeface="微软雅黑" pitchFamily="34" charset="-122"/>
            </a:endParaRPr>
          </a:p>
        </p:txBody>
      </p:sp>
      <p:sp>
        <p:nvSpPr>
          <p:cNvPr id="9" name="TextBox 6"/>
          <p:cNvSpPr txBox="1">
            <a:spLocks noChangeArrowheads="1"/>
          </p:cNvSpPr>
          <p:nvPr/>
        </p:nvSpPr>
        <p:spPr bwMode="auto">
          <a:xfrm>
            <a:off x="6572264" y="1428736"/>
            <a:ext cx="1569660" cy="369332"/>
          </a:xfrm>
          <a:prstGeom prst="rect">
            <a:avLst/>
          </a:prstGeom>
          <a:noFill/>
          <a:ln w="9525">
            <a:noFill/>
            <a:miter lim="800000"/>
            <a:headEnd/>
            <a:tailEnd/>
          </a:ln>
        </p:spPr>
        <p:txBody>
          <a:bodyPr wrap="none">
            <a:spAutoFit/>
          </a:bodyPr>
          <a:lstStyle/>
          <a:p>
            <a:r>
              <a:rPr lang="zh-CN" altLang="en-US" b="1" dirty="0" smtClean="0">
                <a:solidFill>
                  <a:schemeClr val="bg1"/>
                </a:solidFill>
                <a:latin typeface="微软雅黑" pitchFamily="34" charset="-122"/>
                <a:ea typeface="微软雅黑" pitchFamily="34" charset="-122"/>
              </a:rPr>
              <a:t>语音短信业务</a:t>
            </a:r>
            <a:endParaRPr lang="zh-CN" altLang="en-US" b="1" dirty="0">
              <a:solidFill>
                <a:schemeClr val="bg1"/>
              </a:solidFill>
              <a:latin typeface="微软雅黑" pitchFamily="34" charset="-122"/>
              <a:ea typeface="微软雅黑" pitchFamily="34" charset="-122"/>
            </a:endParaRPr>
          </a:p>
        </p:txBody>
      </p:sp>
      <p:sp>
        <p:nvSpPr>
          <p:cNvPr id="10" name="圆角矩形 9"/>
          <p:cNvSpPr/>
          <p:nvPr/>
        </p:nvSpPr>
        <p:spPr>
          <a:xfrm>
            <a:off x="571552" y="1223660"/>
            <a:ext cx="2214534" cy="506284"/>
          </a:xfrm>
          <a:prstGeom prst="roundRect">
            <a:avLst>
              <a:gd name="adj" fmla="val 6745"/>
            </a:avLst>
          </a:prstGeom>
          <a:gradFill flip="none" rotWithShape="1">
            <a:gsLst>
              <a:gs pos="0">
                <a:srgbClr val="CC0066">
                  <a:tint val="66000"/>
                  <a:satMod val="160000"/>
                </a:srgbClr>
              </a:gs>
              <a:gs pos="50000">
                <a:srgbClr val="CC0066">
                  <a:tint val="44500"/>
                  <a:satMod val="160000"/>
                </a:srgbClr>
              </a:gs>
              <a:gs pos="100000">
                <a:srgbClr val="CC0066">
                  <a:tint val="23500"/>
                  <a:satMod val="160000"/>
                </a:srgbClr>
              </a:gs>
            </a:gsLst>
            <a:path path="circle">
              <a:fillToRect l="100000" t="100000"/>
            </a:path>
            <a:tileRect r="-100000" b="-100000"/>
          </a:gradFill>
          <a:ln w="12700">
            <a:noFill/>
            <a:round/>
            <a:headEnd/>
            <a:tailEnd/>
          </a:ln>
          <a:effectLst>
            <a:outerShdw dist="12699" dir="5400000" algn="ctr" rotWithShape="0">
              <a:schemeClr val="bg2">
                <a:alpha val="75000"/>
              </a:schemeClr>
            </a:outerShdw>
          </a:effectLst>
        </p:spPr>
        <p:txBody>
          <a:bodyPr lIns="0" tIns="0" rIns="0" bIns="0"/>
          <a:lstStyle/>
          <a:p>
            <a:pPr>
              <a:defRPr/>
            </a:pPr>
            <a:endParaRPr lang="zh-CN" altLang="en-US"/>
          </a:p>
        </p:txBody>
      </p:sp>
      <p:sp>
        <p:nvSpPr>
          <p:cNvPr id="11" name="圆角矩形 10"/>
          <p:cNvSpPr/>
          <p:nvPr/>
        </p:nvSpPr>
        <p:spPr>
          <a:xfrm>
            <a:off x="571546" y="1277228"/>
            <a:ext cx="2214504" cy="651574"/>
          </a:xfrm>
          <a:prstGeom prst="roundRect">
            <a:avLst>
              <a:gd name="adj" fmla="val 6745"/>
            </a:avLst>
          </a:prstGeom>
          <a:gradFill flip="none" rotWithShape="1">
            <a:gsLst>
              <a:gs pos="0">
                <a:srgbClr val="CC0066"/>
              </a:gs>
              <a:gs pos="50000">
                <a:srgbClr val="CC0066">
                  <a:shade val="67500"/>
                  <a:satMod val="115000"/>
                </a:srgbClr>
              </a:gs>
              <a:gs pos="100000">
                <a:srgbClr val="CC0066">
                  <a:shade val="100000"/>
                  <a:satMod val="115000"/>
                </a:srgbClr>
              </a:gs>
            </a:gsLst>
            <a:lin ang="16200000" scaled="1"/>
            <a:tileRect/>
          </a:gradFill>
          <a:ln w="12700">
            <a:noFill/>
            <a:round/>
            <a:headEnd/>
            <a:tailEnd/>
          </a:ln>
          <a:effectLst>
            <a:outerShdw dist="12699" dir="5400000" algn="ctr" rotWithShape="0">
              <a:schemeClr val="bg2">
                <a:alpha val="75000"/>
              </a:schemeClr>
            </a:outerShdw>
            <a:reflection blurRad="6350" stA="52000" endA="300" endPos="35000" dir="5400000" sy="-100000" algn="bl" rotWithShape="0"/>
          </a:effectLst>
        </p:spPr>
        <p:txBody>
          <a:bodyPr lIns="0" tIns="0" rIns="0" bIns="0"/>
          <a:lstStyle/>
          <a:p>
            <a:pPr>
              <a:defRPr/>
            </a:pPr>
            <a:r>
              <a:rPr lang="zh-CN" altLang="en-US" sz="1200">
                <a:solidFill>
                  <a:schemeClr val="bg1"/>
                </a:solidFill>
                <a:latin typeface="微软雅黑" pitchFamily="34" charset="-122"/>
                <a:ea typeface="微软雅黑" pitchFamily="34" charset="-122"/>
              </a:rPr>
              <a:t>  </a:t>
            </a:r>
            <a:endParaRPr lang="en-US" altLang="zh-CN" sz="1200">
              <a:solidFill>
                <a:schemeClr val="bg1"/>
              </a:solidFill>
              <a:latin typeface="微软雅黑" pitchFamily="34" charset="-122"/>
              <a:ea typeface="微软雅黑" pitchFamily="34" charset="-122"/>
            </a:endParaRPr>
          </a:p>
          <a:p>
            <a:pPr>
              <a:defRPr/>
            </a:pPr>
            <a:endParaRPr lang="zh-CN" altLang="en-US" sz="1600"/>
          </a:p>
        </p:txBody>
      </p:sp>
      <p:sp>
        <p:nvSpPr>
          <p:cNvPr id="12" name="TextBox 3"/>
          <p:cNvSpPr txBox="1">
            <a:spLocks noChangeArrowheads="1"/>
          </p:cNvSpPr>
          <p:nvPr/>
        </p:nvSpPr>
        <p:spPr bwMode="auto">
          <a:xfrm>
            <a:off x="1000125" y="1428750"/>
            <a:ext cx="2571750" cy="369332"/>
          </a:xfrm>
          <a:prstGeom prst="rect">
            <a:avLst/>
          </a:prstGeom>
          <a:noFill/>
          <a:ln w="9525">
            <a:noFill/>
            <a:miter lim="800000"/>
            <a:headEnd/>
            <a:tailEnd/>
          </a:ln>
        </p:spPr>
        <p:txBody>
          <a:bodyPr>
            <a:spAutoFit/>
          </a:bodyPr>
          <a:lstStyle/>
          <a:p>
            <a:r>
              <a:rPr lang="zh-CN" altLang="en-US" b="1" dirty="0">
                <a:solidFill>
                  <a:schemeClr val="bg1"/>
                </a:solidFill>
                <a:latin typeface="微软雅黑" pitchFamily="34" charset="-122"/>
                <a:ea typeface="微软雅黑" pitchFamily="34" charset="-122"/>
              </a:rPr>
              <a:t>短</a:t>
            </a:r>
            <a:r>
              <a:rPr lang="zh-CN" altLang="en-US" b="1" dirty="0" smtClean="0">
                <a:solidFill>
                  <a:schemeClr val="bg1"/>
                </a:solidFill>
                <a:latin typeface="微软雅黑" pitchFamily="34" charset="-122"/>
                <a:ea typeface="微软雅黑" pitchFamily="34" charset="-122"/>
              </a:rPr>
              <a:t>信平台产</a:t>
            </a:r>
            <a:r>
              <a:rPr lang="zh-CN" altLang="en-US" b="1" dirty="0">
                <a:solidFill>
                  <a:schemeClr val="bg1"/>
                </a:solidFill>
                <a:latin typeface="微软雅黑" pitchFamily="34" charset="-122"/>
                <a:ea typeface="微软雅黑" pitchFamily="34" charset="-122"/>
              </a:rPr>
              <a:t>品</a:t>
            </a:r>
          </a:p>
        </p:txBody>
      </p:sp>
      <p:sp>
        <p:nvSpPr>
          <p:cNvPr id="13" name="矩形 12"/>
          <p:cNvSpPr/>
          <p:nvPr/>
        </p:nvSpPr>
        <p:spPr>
          <a:xfrm>
            <a:off x="3000364" y="1214422"/>
            <a:ext cx="71438" cy="4786313"/>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0000"/>
              </a:lnSpc>
              <a:buClr>
                <a:srgbClr val="FF0000"/>
              </a:buClr>
              <a:defRPr/>
            </a:pPr>
            <a:endParaRPr lang="zh-CN" altLang="en-US" sz="1100">
              <a:solidFill>
                <a:srgbClr val="0070C0"/>
              </a:solidFill>
              <a:latin typeface="微软雅黑" pitchFamily="34" charset="-122"/>
              <a:ea typeface="微软雅黑" pitchFamily="34" charset="-122"/>
            </a:endParaRPr>
          </a:p>
        </p:txBody>
      </p:sp>
      <p:sp>
        <p:nvSpPr>
          <p:cNvPr id="14" name="圆角矩形 13"/>
          <p:cNvSpPr/>
          <p:nvPr/>
        </p:nvSpPr>
        <p:spPr>
          <a:xfrm>
            <a:off x="571472" y="2143116"/>
            <a:ext cx="2214578" cy="3786214"/>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Clr>
                <a:srgbClr val="FF0000"/>
              </a:buClr>
              <a:defRPr/>
            </a:pPr>
            <a:r>
              <a:rPr lang="zh-CN" altLang="zh-CN" sz="1600" dirty="0" smtClean="0">
                <a:solidFill>
                  <a:schemeClr val="tx1"/>
                </a:solidFill>
              </a:rPr>
              <a:t>美联短信平台以</a:t>
            </a:r>
            <a:r>
              <a:rPr lang="en-US" altLang="zh-CN" sz="1600" dirty="0" smtClean="0">
                <a:solidFill>
                  <a:schemeClr val="tx1"/>
                </a:solidFill>
              </a:rPr>
              <a:t>Linux</a:t>
            </a:r>
            <a:r>
              <a:rPr lang="zh-CN" altLang="zh-CN" sz="1600" dirty="0" smtClean="0">
                <a:solidFill>
                  <a:schemeClr val="tx1"/>
                </a:solidFill>
              </a:rPr>
              <a:t>为运行基础，数据库采用可扩展的</a:t>
            </a:r>
            <a:r>
              <a:rPr lang="en-US" altLang="zh-CN" sz="1600" dirty="0" smtClean="0">
                <a:solidFill>
                  <a:schemeClr val="tx1"/>
                </a:solidFill>
              </a:rPr>
              <a:t> </a:t>
            </a:r>
            <a:r>
              <a:rPr lang="en-US" altLang="zh-CN" sz="1600" dirty="0" err="1" smtClean="0">
                <a:solidFill>
                  <a:schemeClr val="tx1"/>
                </a:solidFill>
              </a:rPr>
              <a:t>Mysql</a:t>
            </a:r>
            <a:r>
              <a:rPr lang="zh-CN" altLang="zh-CN" sz="1600" dirty="0" smtClean="0">
                <a:solidFill>
                  <a:schemeClr val="tx1"/>
                </a:solidFill>
              </a:rPr>
              <a:t>数据库，为用户提供自行创建发送、接收、用户管理、自定义短信发送、通道嫁接等个性化功能</a:t>
            </a:r>
            <a:r>
              <a:rPr lang="zh-CN" altLang="en-US" sz="1600" dirty="0" smtClean="0">
                <a:solidFill>
                  <a:schemeClr val="tx1"/>
                </a:solidFill>
              </a:rPr>
              <a:t>。</a:t>
            </a:r>
            <a:r>
              <a:rPr lang="en-US" altLang="zh-CN" sz="1600" dirty="0" err="1" smtClean="0">
                <a:solidFill>
                  <a:schemeClr val="tx1"/>
                </a:solidFill>
              </a:rPr>
              <a:t>并可兼容</a:t>
            </a:r>
            <a:r>
              <a:rPr lang="zh-CN" altLang="en-US" sz="1600" dirty="0">
                <a:solidFill>
                  <a:schemeClr val="tx1"/>
                </a:solidFill>
              </a:rPr>
              <a:t>移动</a:t>
            </a:r>
            <a:r>
              <a:rPr lang="en-US" altLang="zh-CN" sz="1600" dirty="0">
                <a:solidFill>
                  <a:schemeClr val="tx1"/>
                </a:solidFill>
              </a:rPr>
              <a:t>CMPP,</a:t>
            </a:r>
            <a:r>
              <a:rPr lang="zh-CN" altLang="en-US" sz="1600" dirty="0">
                <a:solidFill>
                  <a:schemeClr val="tx1"/>
                </a:solidFill>
              </a:rPr>
              <a:t>联通</a:t>
            </a:r>
            <a:r>
              <a:rPr lang="en-US" altLang="zh-CN" sz="1600" dirty="0">
                <a:solidFill>
                  <a:schemeClr val="tx1"/>
                </a:solidFill>
              </a:rPr>
              <a:t>SGIP,</a:t>
            </a:r>
            <a:r>
              <a:rPr lang="zh-CN" altLang="en-US" sz="1600" dirty="0">
                <a:solidFill>
                  <a:schemeClr val="tx1"/>
                </a:solidFill>
              </a:rPr>
              <a:t>电信</a:t>
            </a:r>
            <a:r>
              <a:rPr lang="en-US" altLang="zh-CN" sz="1600" dirty="0" smtClean="0">
                <a:solidFill>
                  <a:schemeClr val="tx1"/>
                </a:solidFill>
              </a:rPr>
              <a:t>SMGP</a:t>
            </a:r>
            <a:r>
              <a:rPr lang="zh-CN" altLang="en-US" sz="1600" dirty="0" smtClean="0">
                <a:solidFill>
                  <a:schemeClr val="tx1"/>
                </a:solidFill>
              </a:rPr>
              <a:t>协议。</a:t>
            </a:r>
            <a:endParaRPr lang="zh-CN" altLang="en-US" sz="1600" dirty="0">
              <a:solidFill>
                <a:schemeClr val="tx1"/>
              </a:solidFill>
              <a:latin typeface="微软雅黑" pitchFamily="34" charset="-122"/>
              <a:ea typeface="微软雅黑" pitchFamily="34" charset="-122"/>
            </a:endParaRPr>
          </a:p>
        </p:txBody>
      </p:sp>
      <p:sp>
        <p:nvSpPr>
          <p:cNvPr id="15" name="圆角矩形 14"/>
          <p:cNvSpPr/>
          <p:nvPr/>
        </p:nvSpPr>
        <p:spPr>
          <a:xfrm>
            <a:off x="3357554" y="2143116"/>
            <a:ext cx="2214578" cy="3786214"/>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Clr>
                <a:srgbClr val="FF0000"/>
              </a:buClr>
              <a:defRPr/>
            </a:pPr>
            <a:r>
              <a:rPr lang="zh-CN" altLang="zh-CN" sz="1600" dirty="0" smtClean="0">
                <a:solidFill>
                  <a:schemeClr val="tx1"/>
                </a:solidFill>
              </a:rPr>
              <a:t>美联短信平台整合全球运营商资源</a:t>
            </a:r>
            <a:r>
              <a:rPr lang="zh-CN" altLang="en-US" sz="1600" dirty="0" smtClean="0">
                <a:solidFill>
                  <a:schemeClr val="tx1"/>
                </a:solidFill>
              </a:rPr>
              <a:t>，是国内首家</a:t>
            </a:r>
            <a:r>
              <a:rPr lang="zh-CN" altLang="zh-CN" sz="1600" dirty="0" smtClean="0">
                <a:solidFill>
                  <a:schemeClr val="tx1"/>
                </a:solidFill>
              </a:rPr>
              <a:t>向全球</a:t>
            </a:r>
            <a:r>
              <a:rPr lang="en-US" altLang="zh-CN" sz="1600" dirty="0" smtClean="0">
                <a:solidFill>
                  <a:schemeClr val="tx1"/>
                </a:solidFill>
              </a:rPr>
              <a:t>200</a:t>
            </a:r>
            <a:r>
              <a:rPr lang="zh-CN" altLang="en-US" sz="1600" dirty="0" smtClean="0">
                <a:solidFill>
                  <a:schemeClr val="tx1"/>
                </a:solidFill>
              </a:rPr>
              <a:t>多</a:t>
            </a:r>
            <a:r>
              <a:rPr lang="zh-CN" altLang="zh-CN" sz="1600" dirty="0" smtClean="0">
                <a:solidFill>
                  <a:schemeClr val="tx1"/>
                </a:solidFill>
              </a:rPr>
              <a:t>个国家和地区发送短信</a:t>
            </a:r>
            <a:r>
              <a:rPr lang="zh-CN" altLang="en-US" sz="1600" dirty="0" smtClean="0">
                <a:solidFill>
                  <a:schemeClr val="tx1"/>
                </a:solidFill>
              </a:rPr>
              <a:t>的短信平台运营商</a:t>
            </a:r>
            <a:r>
              <a:rPr lang="zh-CN" altLang="zh-CN" sz="1600" dirty="0" smtClean="0">
                <a:solidFill>
                  <a:schemeClr val="tx1"/>
                </a:solidFill>
              </a:rPr>
              <a:t>。</a:t>
            </a:r>
            <a:r>
              <a:rPr lang="zh-CN" altLang="en-US" sz="1600" dirty="0" smtClean="0">
                <a:solidFill>
                  <a:schemeClr val="tx1"/>
                </a:solidFill>
              </a:rPr>
              <a:t>您</a:t>
            </a:r>
            <a:r>
              <a:rPr lang="zh-CN" altLang="zh-CN" sz="1600" dirty="0" smtClean="0">
                <a:solidFill>
                  <a:schemeClr val="tx1"/>
                </a:solidFill>
              </a:rPr>
              <a:t>不需</a:t>
            </a:r>
            <a:r>
              <a:rPr lang="zh-CN" altLang="en-US" sz="1600" dirty="0" smtClean="0">
                <a:solidFill>
                  <a:schemeClr val="tx1"/>
                </a:solidFill>
              </a:rPr>
              <a:t>要向发送国家或地区</a:t>
            </a:r>
            <a:r>
              <a:rPr lang="zh-CN" altLang="zh-CN" sz="1600" dirty="0" smtClean="0">
                <a:solidFill>
                  <a:schemeClr val="tx1"/>
                </a:solidFill>
              </a:rPr>
              <a:t>运营商</a:t>
            </a:r>
            <a:r>
              <a:rPr lang="zh-CN" altLang="en-US" sz="1600" dirty="0" smtClean="0">
                <a:solidFill>
                  <a:schemeClr val="tx1"/>
                </a:solidFill>
              </a:rPr>
              <a:t>获取申请，只</a:t>
            </a:r>
            <a:r>
              <a:rPr lang="zh-CN" altLang="zh-CN" sz="1600" dirty="0" smtClean="0">
                <a:solidFill>
                  <a:schemeClr val="tx1"/>
                </a:solidFill>
              </a:rPr>
              <a:t>需要</a:t>
            </a:r>
            <a:r>
              <a:rPr lang="zh-CN" altLang="en-US" sz="1600" dirty="0" smtClean="0">
                <a:solidFill>
                  <a:schemeClr val="tx1"/>
                </a:solidFill>
              </a:rPr>
              <a:t>在发送短信时在当地手机号码前加入国家代码即可。</a:t>
            </a:r>
            <a:endParaRPr lang="zh-CN" altLang="en-US" sz="1600" dirty="0">
              <a:solidFill>
                <a:schemeClr val="tx1"/>
              </a:solidFill>
              <a:latin typeface="微软雅黑" pitchFamily="34" charset="-122"/>
              <a:ea typeface="微软雅黑" pitchFamily="34" charset="-122"/>
            </a:endParaRPr>
          </a:p>
        </p:txBody>
      </p:sp>
      <p:sp>
        <p:nvSpPr>
          <p:cNvPr id="16" name="圆角矩形 15"/>
          <p:cNvSpPr/>
          <p:nvPr/>
        </p:nvSpPr>
        <p:spPr>
          <a:xfrm>
            <a:off x="6215074" y="2143116"/>
            <a:ext cx="2214578" cy="3786214"/>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Clr>
                <a:srgbClr val="FF0000"/>
              </a:buClr>
              <a:defRPr/>
            </a:pPr>
            <a:r>
              <a:rPr lang="zh-CN" altLang="zh-CN" sz="1600" dirty="0" smtClean="0">
                <a:solidFill>
                  <a:schemeClr val="tx1"/>
                </a:solidFill>
              </a:rPr>
              <a:t>美联</a:t>
            </a:r>
            <a:r>
              <a:rPr lang="zh-CN" altLang="en-US" sz="1600" dirty="0" smtClean="0">
                <a:solidFill>
                  <a:schemeClr val="tx1"/>
                </a:solidFill>
              </a:rPr>
              <a:t>软通为全球企业提供基于</a:t>
            </a:r>
            <a:r>
              <a:rPr lang="en-US" altLang="zh-CN" sz="1600" dirty="0" smtClean="0">
                <a:solidFill>
                  <a:schemeClr val="tx1"/>
                </a:solidFill>
              </a:rPr>
              <a:t>PSTN</a:t>
            </a:r>
            <a:r>
              <a:rPr lang="zh-CN" altLang="en-US" sz="1600" dirty="0" smtClean="0">
                <a:solidFill>
                  <a:schemeClr val="tx1"/>
                </a:solidFill>
              </a:rPr>
              <a:t>线路的</a:t>
            </a:r>
            <a:r>
              <a:rPr lang="en-US" altLang="zh-CN" sz="1600" dirty="0" smtClean="0">
                <a:solidFill>
                  <a:schemeClr val="tx1"/>
                </a:solidFill>
              </a:rPr>
              <a:t>400/800</a:t>
            </a:r>
            <a:r>
              <a:rPr lang="zh-CN" altLang="en-US" sz="1600" dirty="0" smtClean="0">
                <a:solidFill>
                  <a:schemeClr val="tx1"/>
                </a:solidFill>
              </a:rPr>
              <a:t>企业电话接入服务，服务的用户包括：京东、当当网、海尔、小米公司。同时为国际用户提供全球线路接驳入国内线路透传服务。</a:t>
            </a:r>
            <a:endParaRPr lang="en-US" altLang="zh-CN" sz="1600" dirty="0" smtClean="0">
              <a:solidFill>
                <a:schemeClr val="tx1"/>
              </a:solidFill>
            </a:endParaRPr>
          </a:p>
          <a:p>
            <a:pPr algn="just">
              <a:lnSpc>
                <a:spcPct val="110000"/>
              </a:lnSpc>
              <a:buClr>
                <a:srgbClr val="FF0000"/>
              </a:buClr>
              <a:defRPr/>
            </a:pPr>
            <a:endParaRPr lang="en-US" altLang="zh-CN" sz="1600" dirty="0" smtClean="0">
              <a:solidFill>
                <a:schemeClr val="tx1"/>
              </a:solidFill>
            </a:endParaRPr>
          </a:p>
        </p:txBody>
      </p:sp>
    </p:spTree>
    <p:extLst>
      <p:ext uri="{BB962C8B-B14F-4D97-AF65-F5344CB8AC3E}">
        <p14:creationId xmlns:p14="http://schemas.microsoft.com/office/powerpoint/2010/main" xmlns="" val="165222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2"/>
          <p:cNvSpPr txBox="1">
            <a:spLocks noChangeArrowheads="1"/>
          </p:cNvSpPr>
          <p:nvPr/>
        </p:nvSpPr>
        <p:spPr bwMode="auto">
          <a:xfrm>
            <a:off x="214283" y="1285860"/>
            <a:ext cx="6000791" cy="707886"/>
          </a:xfrm>
          <a:prstGeom prst="rect">
            <a:avLst/>
          </a:prstGeom>
          <a:noFill/>
          <a:ln w="9525">
            <a:noFill/>
            <a:miter lim="800000"/>
            <a:headEnd/>
            <a:tailEnd/>
          </a:ln>
        </p:spPr>
        <p:txBody>
          <a:bodyPr wrap="square">
            <a:spAutoFit/>
          </a:bodyPr>
          <a:lstStyle/>
          <a:p>
            <a:pPr marL="457200" indent="-457200"/>
            <a:r>
              <a:rPr lang="zh-CN" altLang="en-US" sz="4000" b="1" dirty="0" smtClean="0">
                <a:solidFill>
                  <a:srgbClr val="0070C0"/>
                </a:solidFill>
                <a:latin typeface="微软雅黑" pitchFamily="34" charset="-122"/>
                <a:ea typeface="微软雅黑" pitchFamily="34" charset="-122"/>
              </a:rPr>
              <a:t>美联软通国际短信业务</a:t>
            </a:r>
            <a:endParaRPr lang="zh-CN" altLang="en-US" sz="4000" b="1" dirty="0">
              <a:solidFill>
                <a:srgbClr val="0070C0"/>
              </a:solidFill>
              <a:latin typeface="微软雅黑" pitchFamily="34" charset="-122"/>
              <a:ea typeface="微软雅黑" pitchFamily="34" charset="-122"/>
            </a:endParaRPr>
          </a:p>
        </p:txBody>
      </p:sp>
      <p:sp>
        <p:nvSpPr>
          <p:cNvPr id="5" name="Rectangle 4"/>
          <p:cNvSpPr txBox="1">
            <a:spLocks noChangeArrowheads="1"/>
          </p:cNvSpPr>
          <p:nvPr/>
        </p:nvSpPr>
        <p:spPr bwMode="auto">
          <a:xfrm>
            <a:off x="0" y="200025"/>
            <a:ext cx="3455988"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业务介绍</a:t>
            </a:r>
            <a:endParaRPr lang="zh-CN" altLang="en-US" sz="3200" dirty="0">
              <a:solidFill>
                <a:schemeClr val="bg1"/>
              </a:solidFill>
              <a:latin typeface="微软雅黑" pitchFamily="34" charset="-122"/>
              <a:ea typeface="微软雅黑" pitchFamily="34" charset="-122"/>
            </a:endParaRPr>
          </a:p>
        </p:txBody>
      </p:sp>
      <p:pic>
        <p:nvPicPr>
          <p:cNvPr id="5121" name="Picture 1" descr="c:\Users\Administrator\Desktop\mondo-clip-art_412136.jpg"/>
          <p:cNvPicPr>
            <a:picLocks noChangeAspect="1" noChangeArrowheads="1"/>
          </p:cNvPicPr>
          <p:nvPr/>
        </p:nvPicPr>
        <p:blipFill>
          <a:blip r:embed="rId2" cstate="print"/>
          <a:srcRect/>
          <a:stretch>
            <a:fillRect/>
          </a:stretch>
        </p:blipFill>
        <p:spPr bwMode="auto">
          <a:xfrm>
            <a:off x="5524984" y="2733691"/>
            <a:ext cx="3261858" cy="3267077"/>
          </a:xfrm>
          <a:prstGeom prst="rect">
            <a:avLst/>
          </a:prstGeom>
          <a:noFill/>
        </p:spPr>
      </p:pic>
      <p:pic>
        <p:nvPicPr>
          <p:cNvPr id="5122" name="Picture 2" descr="c:\Users\Administrator\Desktop\satellite-clip-art_430630.jpg"/>
          <p:cNvPicPr>
            <a:picLocks noChangeAspect="1" noChangeArrowheads="1"/>
          </p:cNvPicPr>
          <p:nvPr/>
        </p:nvPicPr>
        <p:blipFill>
          <a:blip r:embed="rId3" cstate="print"/>
          <a:srcRect/>
          <a:stretch>
            <a:fillRect/>
          </a:stretch>
        </p:blipFill>
        <p:spPr bwMode="auto">
          <a:xfrm rot="20530601">
            <a:off x="6545162" y="1297553"/>
            <a:ext cx="1667200" cy="1214446"/>
          </a:xfrm>
          <a:prstGeom prst="rect">
            <a:avLst/>
          </a:prstGeom>
          <a:noFill/>
        </p:spPr>
      </p:pic>
      <p:sp>
        <p:nvSpPr>
          <p:cNvPr id="7" name="圆角矩形 6"/>
          <p:cNvSpPr/>
          <p:nvPr/>
        </p:nvSpPr>
        <p:spPr>
          <a:xfrm>
            <a:off x="357158" y="2357430"/>
            <a:ext cx="4786346" cy="3857652"/>
          </a:xfrm>
          <a:prstGeom prst="roundRect">
            <a:avLst>
              <a:gd name="adj" fmla="val 4767"/>
            </a:avLst>
          </a:prstGeom>
          <a:solidFill>
            <a:srgbClr val="EEEEEE"/>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Clr>
                <a:srgbClr val="FF0000"/>
              </a:buClr>
              <a:defRPr/>
            </a:pPr>
            <a:r>
              <a:rPr lang="zh-CN" altLang="en-US" dirty="0" smtClean="0">
                <a:solidFill>
                  <a:schemeClr val="tx1"/>
                </a:solidFill>
                <a:latin typeface="微软雅黑" pitchFamily="34" charset="-122"/>
                <a:ea typeface="微软雅黑" pitchFamily="34" charset="-122"/>
              </a:rPr>
              <a:t>       为了满足日益蓬勃的国际业务，美联软通自</a:t>
            </a:r>
            <a:r>
              <a:rPr lang="en-US" altLang="zh-CN" dirty="0" smtClean="0">
                <a:solidFill>
                  <a:schemeClr val="tx1"/>
                </a:solidFill>
                <a:latin typeface="微软雅黑" pitchFamily="34" charset="-122"/>
                <a:ea typeface="微软雅黑" pitchFamily="34" charset="-122"/>
              </a:rPr>
              <a:t>2011</a:t>
            </a:r>
            <a:r>
              <a:rPr lang="zh-CN" altLang="en-US" dirty="0" smtClean="0">
                <a:solidFill>
                  <a:schemeClr val="tx1"/>
                </a:solidFill>
                <a:latin typeface="微软雅黑" pitchFamily="34" charset="-122"/>
                <a:ea typeface="微软雅黑" pitchFamily="34" charset="-122"/>
              </a:rPr>
              <a:t>年开始推出国际短信业务。通过和全球运营商的合作，目前已经可以为全球</a:t>
            </a:r>
            <a:r>
              <a:rPr lang="en-US" altLang="zh-CN" dirty="0" smtClean="0">
                <a:solidFill>
                  <a:schemeClr val="tx1"/>
                </a:solidFill>
                <a:latin typeface="微软雅黑" pitchFamily="34" charset="-122"/>
                <a:ea typeface="微软雅黑" pitchFamily="34" charset="-122"/>
              </a:rPr>
              <a:t>200</a:t>
            </a:r>
            <a:r>
              <a:rPr lang="zh-CN" altLang="en-US" dirty="0" smtClean="0">
                <a:solidFill>
                  <a:schemeClr val="tx1"/>
                </a:solidFill>
                <a:latin typeface="微软雅黑" pitchFamily="34" charset="-122"/>
                <a:ea typeface="微软雅黑" pitchFamily="34" charset="-122"/>
              </a:rPr>
              <a:t>多个国家和地区提供国际短信业务。为保证质量美联与每家运营商都有多条短信通道作为备选以保证客户短信到达率，并支持实时状态查询。美联软通提供最优惠的短信费率，无安装费、无月租费只需登录美联短信平台即可进行国际短信发送。</a:t>
            </a:r>
            <a:endParaRPr lang="zh-CN" altLang="en-US"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52224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短信通道介绍</a:t>
            </a:r>
            <a:endParaRPr lang="zh-CN" altLang="en-US" sz="3200" dirty="0">
              <a:solidFill>
                <a:schemeClr val="bg1"/>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xmlns="" val="2668212698"/>
              </p:ext>
            </p:extLst>
          </p:nvPr>
        </p:nvGraphicFramePr>
        <p:xfrm>
          <a:off x="579880" y="1071547"/>
          <a:ext cx="7849772" cy="3071835"/>
        </p:xfrm>
        <a:graphic>
          <a:graphicData uri="http://schemas.openxmlformats.org/drawingml/2006/table">
            <a:tbl>
              <a:tblPr firstRow="1" bandRow="1">
                <a:tableStyleId>{5C22544A-7EE6-4342-B048-85BDC9FD1C3A}</a:tableStyleId>
              </a:tblPr>
              <a:tblGrid>
                <a:gridCol w="731148"/>
                <a:gridCol w="974956"/>
                <a:gridCol w="716524"/>
                <a:gridCol w="520408"/>
                <a:gridCol w="520408"/>
                <a:gridCol w="520408"/>
                <a:gridCol w="520408"/>
                <a:gridCol w="594752"/>
                <a:gridCol w="743440"/>
                <a:gridCol w="892160"/>
                <a:gridCol w="520408"/>
                <a:gridCol w="594752"/>
              </a:tblGrid>
              <a:tr h="1007101">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产品类型</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altLang="en-US" sz="1400" b="1" kern="0" dirty="0" smtClean="0">
                          <a:solidFill>
                            <a:srgbClr val="000000"/>
                          </a:solidFill>
                          <a:latin typeface="微软雅黑" pitchFamily="34" charset="-122"/>
                          <a:ea typeface="微软雅黑" pitchFamily="34" charset="-122"/>
                          <a:cs typeface="宋体"/>
                        </a:rPr>
                        <a:t>显示</a:t>
                      </a:r>
                      <a:r>
                        <a:rPr lang="zh-CN" sz="1400" b="1" kern="0" dirty="0" smtClean="0">
                          <a:solidFill>
                            <a:srgbClr val="000000"/>
                          </a:solidFill>
                          <a:latin typeface="微软雅黑" pitchFamily="34" charset="-122"/>
                          <a:ea typeface="微软雅黑" pitchFamily="34" charset="-122"/>
                          <a:cs typeface="宋体"/>
                        </a:rPr>
                        <a:t>号</a:t>
                      </a:r>
                      <a:r>
                        <a:rPr lang="zh-CN" altLang="en-US" sz="1400" b="1" kern="0" dirty="0" smtClean="0">
                          <a:solidFill>
                            <a:srgbClr val="000000"/>
                          </a:solidFill>
                          <a:latin typeface="微软雅黑" pitchFamily="34" charset="-122"/>
                          <a:ea typeface="微软雅黑" pitchFamily="34" charset="-122"/>
                          <a:cs typeface="宋体"/>
                        </a:rPr>
                        <a:t>码</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短信</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字数</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签名</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白名</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单</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上行</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发送方式</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到达</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率</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到达的及时性</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行业</a:t>
                      </a:r>
                      <a:r>
                        <a:rPr lang="en-US" sz="1400" b="1" kern="0" dirty="0">
                          <a:solidFill>
                            <a:srgbClr val="000000"/>
                          </a:solidFill>
                          <a:latin typeface="微软雅黑" pitchFamily="34" charset="-122"/>
                          <a:ea typeface="微软雅黑" pitchFamily="34" charset="-122"/>
                          <a:cs typeface="宋体"/>
                        </a:rPr>
                        <a:t>/</a:t>
                      </a:r>
                      <a:r>
                        <a:rPr lang="zh-CN" sz="1400" b="1" kern="0" dirty="0">
                          <a:solidFill>
                            <a:srgbClr val="000000"/>
                          </a:solidFill>
                          <a:latin typeface="微软雅黑" pitchFamily="34" charset="-122"/>
                          <a:ea typeface="微软雅黑" pitchFamily="34" charset="-122"/>
                          <a:cs typeface="宋体"/>
                        </a:rPr>
                        <a:t>内容限制</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发送</a:t>
                      </a:r>
                      <a:r>
                        <a:rPr lang="en-US" sz="1400" b="1" kern="0" dirty="0">
                          <a:solidFill>
                            <a:srgbClr val="000000"/>
                          </a:solidFill>
                          <a:latin typeface="微软雅黑" pitchFamily="34" charset="-122"/>
                          <a:ea typeface="微软雅黑" pitchFamily="34" charset="-122"/>
                          <a:cs typeface="宋体"/>
                        </a:rPr>
                        <a:t/>
                      </a:r>
                      <a:br>
                        <a:rPr lang="en-US" sz="1400" b="1" kern="0" dirty="0">
                          <a:solidFill>
                            <a:srgbClr val="000000"/>
                          </a:solidFill>
                          <a:latin typeface="微软雅黑" pitchFamily="34" charset="-122"/>
                          <a:ea typeface="微软雅黑" pitchFamily="34" charset="-122"/>
                          <a:cs typeface="宋体"/>
                        </a:rPr>
                      </a:br>
                      <a:r>
                        <a:rPr lang="zh-CN" sz="1400" b="1" kern="0" dirty="0">
                          <a:solidFill>
                            <a:srgbClr val="000000"/>
                          </a:solidFill>
                          <a:latin typeface="微软雅黑" pitchFamily="34" charset="-122"/>
                          <a:ea typeface="微软雅黑" pitchFamily="34" charset="-122"/>
                          <a:cs typeface="宋体"/>
                        </a:rPr>
                        <a:t>时段</a:t>
                      </a:r>
                      <a:endParaRPr lang="zh-CN" sz="1400" kern="100" dirty="0">
                        <a:latin typeface="微软雅黑" pitchFamily="34" charset="-122"/>
                        <a:ea typeface="微软雅黑" pitchFamily="34" charset="-122"/>
                        <a:cs typeface="Times New Roman"/>
                      </a:endParaRPr>
                    </a:p>
                  </a:txBody>
                  <a:tcPr marL="68580" marR="68580" marT="0" marB="0" anchor="ctr"/>
                </a:tc>
                <a:tc>
                  <a:txBody>
                    <a:bodyPr/>
                    <a:lstStyle/>
                    <a:p>
                      <a:pPr algn="ctr">
                        <a:spcAft>
                          <a:spcPts val="0"/>
                        </a:spcAft>
                      </a:pPr>
                      <a:r>
                        <a:rPr lang="zh-CN" sz="1400" b="1" kern="0" dirty="0">
                          <a:solidFill>
                            <a:srgbClr val="000000"/>
                          </a:solidFill>
                          <a:latin typeface="微软雅黑" pitchFamily="34" charset="-122"/>
                          <a:ea typeface="微软雅黑" pitchFamily="34" charset="-122"/>
                          <a:cs typeface="宋体"/>
                        </a:rPr>
                        <a:t>计费标准</a:t>
                      </a:r>
                      <a:endParaRPr lang="zh-CN" sz="1400" kern="100" dirty="0">
                        <a:latin typeface="微软雅黑" pitchFamily="34" charset="-122"/>
                        <a:ea typeface="微软雅黑" pitchFamily="34" charset="-122"/>
                        <a:cs typeface="Times New Roman"/>
                      </a:endParaRPr>
                    </a:p>
                  </a:txBody>
                  <a:tcPr marL="68580" marR="68580" marT="0" marB="0" anchor="ctr"/>
                </a:tc>
              </a:tr>
              <a:tr h="666230">
                <a:tc>
                  <a:txBody>
                    <a:bodyPr/>
                    <a:lstStyle/>
                    <a:p>
                      <a:pPr algn="ctr">
                        <a:spcAft>
                          <a:spcPts val="0"/>
                        </a:spcAft>
                      </a:pPr>
                      <a:r>
                        <a:rPr lang="zh-CN" altLang="en-US" sz="1400" kern="0" dirty="0" smtClean="0">
                          <a:solidFill>
                            <a:srgbClr val="000000"/>
                          </a:solidFill>
                          <a:latin typeface="微软雅黑" pitchFamily="34" charset="-122"/>
                          <a:ea typeface="微软雅黑" pitchFamily="34" charset="-122"/>
                          <a:cs typeface="宋体"/>
                        </a:rPr>
                        <a:t>ＡＰＩ</a:t>
                      </a:r>
                      <a:endParaRPr lang="en-US" altLang="zh-CN" sz="1400" kern="0" dirty="0" smtClean="0">
                        <a:solidFill>
                          <a:srgbClr val="000000"/>
                        </a:solidFill>
                        <a:latin typeface="微软雅黑" pitchFamily="34" charset="-122"/>
                        <a:ea typeface="微软雅黑" pitchFamily="34" charset="-122"/>
                        <a:cs typeface="宋体"/>
                      </a:endParaRPr>
                    </a:p>
                    <a:p>
                      <a:pPr algn="ctr">
                        <a:spcAft>
                          <a:spcPts val="0"/>
                        </a:spcAft>
                      </a:pPr>
                      <a:r>
                        <a:rPr lang="zh-CN" sz="1400" kern="0" dirty="0" smtClean="0">
                          <a:solidFill>
                            <a:srgbClr val="000000"/>
                          </a:solidFill>
                          <a:latin typeface="微软雅黑" pitchFamily="34" charset="-122"/>
                          <a:ea typeface="微软雅黑" pitchFamily="34" charset="-122"/>
                          <a:cs typeface="宋体"/>
                        </a:rPr>
                        <a:t>接</a:t>
                      </a:r>
                      <a:r>
                        <a:rPr lang="zh-CN" sz="1400" kern="0" dirty="0">
                          <a:solidFill>
                            <a:srgbClr val="000000"/>
                          </a:solidFill>
                          <a:latin typeface="微软雅黑" pitchFamily="34" charset="-122"/>
                          <a:ea typeface="微软雅黑" pitchFamily="34" charset="-122"/>
                          <a:cs typeface="宋体"/>
                        </a:rPr>
                        <a:t>口</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altLang="en-US" sz="1400" kern="0" dirty="0" smtClean="0">
                          <a:solidFill>
                            <a:srgbClr val="000000"/>
                          </a:solidFill>
                          <a:latin typeface="微软雅黑" pitchFamily="34" charset="-122"/>
                          <a:ea typeface="微软雅黑" pitchFamily="34" charset="-122"/>
                          <a:cs typeface="宋体"/>
                        </a:rPr>
                        <a:t>各个国家和运营商规则各有不同如需了解请咨询客服</a:t>
                      </a:r>
                      <a:endParaRPr lang="zh-CN" sz="1400" kern="0" dirty="0">
                        <a:solidFill>
                          <a:srgbClr val="000000"/>
                        </a:solidFill>
                        <a:latin typeface="微软雅黑" pitchFamily="34" charset="-122"/>
                        <a:ea typeface="微软雅黑" pitchFamily="34" charset="-122"/>
                        <a:cs typeface="宋体"/>
                      </a:endParaRPr>
                    </a:p>
                  </a:txBody>
                  <a:tcPr marL="68580" marR="68580" marT="0" marB="0" anchor="ctr">
                    <a:solidFill>
                      <a:schemeClr val="tx2">
                        <a:lumMod val="20000"/>
                        <a:lumOff val="80000"/>
                      </a:schemeClr>
                    </a:solidFill>
                  </a:tcPr>
                </a:tc>
                <a:tc rowSpan="2">
                  <a:txBody>
                    <a:bodyPr/>
                    <a:lstStyle/>
                    <a:p>
                      <a:pPr algn="ctr">
                        <a:spcAft>
                          <a:spcPts val="0"/>
                        </a:spcAft>
                      </a:pPr>
                      <a:r>
                        <a:rPr lang="zh-CN" altLang="en-US" sz="1400" kern="0" dirty="0" smtClean="0">
                          <a:solidFill>
                            <a:srgbClr val="000000"/>
                          </a:solidFill>
                          <a:latin typeface="微软雅黑" pitchFamily="34" charset="-122"/>
                          <a:ea typeface="微软雅黑" pitchFamily="34" charset="-122"/>
                          <a:cs typeface="宋体"/>
                        </a:rPr>
                        <a:t>根据所属国家运营商规定</a:t>
                      </a:r>
                      <a:r>
                        <a:rPr lang="zh-CN" sz="1400" kern="0" dirty="0">
                          <a:solidFill>
                            <a:srgbClr val="000000"/>
                          </a:solidFill>
                          <a:latin typeface="微软雅黑" pitchFamily="34" charset="-122"/>
                          <a:ea typeface="微软雅黑" pitchFamily="34" charset="-122"/>
                          <a:cs typeface="宋体"/>
                        </a:rPr>
                        <a:t>　</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企业</a:t>
                      </a:r>
                      <a:r>
                        <a:rPr lang="en-US" sz="1400" kern="0" dirty="0">
                          <a:solidFill>
                            <a:srgbClr val="000000"/>
                          </a:solidFill>
                          <a:latin typeface="微软雅黑" pitchFamily="34" charset="-122"/>
                          <a:ea typeface="微软雅黑" pitchFamily="34" charset="-122"/>
                          <a:cs typeface="宋体"/>
                        </a:rPr>
                        <a:t/>
                      </a:r>
                      <a:br>
                        <a:rPr lang="en-US" sz="1400" kern="0" dirty="0">
                          <a:solidFill>
                            <a:srgbClr val="000000"/>
                          </a:solidFill>
                          <a:latin typeface="微软雅黑" pitchFamily="34" charset="-122"/>
                          <a:ea typeface="微软雅黑" pitchFamily="34" charset="-122"/>
                          <a:cs typeface="宋体"/>
                        </a:rPr>
                      </a:br>
                      <a:r>
                        <a:rPr lang="zh-CN" sz="1400" kern="0" dirty="0">
                          <a:solidFill>
                            <a:srgbClr val="000000"/>
                          </a:solidFill>
                          <a:latin typeface="微软雅黑" pitchFamily="34" charset="-122"/>
                          <a:ea typeface="微软雅黑" pitchFamily="34" charset="-122"/>
                          <a:cs typeface="宋体"/>
                        </a:rPr>
                        <a:t>名称</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否　</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可以　</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单</a:t>
                      </a:r>
                      <a:r>
                        <a:rPr lang="zh-CN" sz="1400" kern="0" dirty="0" smtClean="0">
                          <a:solidFill>
                            <a:srgbClr val="000000"/>
                          </a:solidFill>
                          <a:latin typeface="微软雅黑" pitchFamily="34" charset="-122"/>
                          <a:ea typeface="微软雅黑" pitchFamily="34" charset="-122"/>
                          <a:cs typeface="宋体"/>
                        </a:rPr>
                        <a:t>发</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en-US" sz="1400" kern="0" dirty="0" smtClean="0">
                          <a:solidFill>
                            <a:srgbClr val="000000"/>
                          </a:solidFill>
                          <a:latin typeface="微软雅黑" pitchFamily="34" charset="-122"/>
                          <a:ea typeface="微软雅黑" pitchFamily="34" charset="-122"/>
                          <a:cs typeface="宋体"/>
                        </a:rPr>
                        <a:t>95%</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en-US" sz="1400" kern="0" dirty="0" smtClean="0">
                          <a:solidFill>
                            <a:srgbClr val="000000"/>
                          </a:solidFill>
                          <a:latin typeface="微软雅黑" pitchFamily="34" charset="-122"/>
                          <a:ea typeface="微软雅黑" pitchFamily="34" charset="-122"/>
                          <a:cs typeface="宋体"/>
                        </a:rPr>
                        <a:t>50~600</a:t>
                      </a:r>
                      <a:r>
                        <a:rPr lang="zh-CN" sz="1400" kern="0" dirty="0" smtClean="0">
                          <a:solidFill>
                            <a:srgbClr val="000000"/>
                          </a:solidFill>
                          <a:latin typeface="微软雅黑" pitchFamily="34" charset="-122"/>
                          <a:ea typeface="微软雅黑" pitchFamily="34" charset="-122"/>
                          <a:cs typeface="宋体"/>
                        </a:rPr>
                        <a:t>条</a:t>
                      </a:r>
                      <a:r>
                        <a:rPr lang="en-US" sz="1400" kern="0" dirty="0">
                          <a:solidFill>
                            <a:srgbClr val="000000"/>
                          </a:solidFill>
                          <a:latin typeface="微软雅黑" pitchFamily="34" charset="-122"/>
                          <a:ea typeface="微软雅黑" pitchFamily="34" charset="-122"/>
                          <a:cs typeface="宋体"/>
                        </a:rPr>
                        <a:t>/</a:t>
                      </a:r>
                      <a:r>
                        <a:rPr lang="zh-CN" sz="1400" kern="0" dirty="0">
                          <a:solidFill>
                            <a:srgbClr val="000000"/>
                          </a:solidFill>
                          <a:latin typeface="微软雅黑" pitchFamily="34" charset="-122"/>
                          <a:ea typeface="微软雅黑" pitchFamily="34" charset="-122"/>
                          <a:cs typeface="宋体"/>
                        </a:rPr>
                        <a:t>秒</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违反国家法律法规的内容禁止发送</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无</a:t>
                      </a:r>
                      <a:r>
                        <a:rPr lang="en-US" sz="1400" kern="0" dirty="0">
                          <a:solidFill>
                            <a:srgbClr val="000000"/>
                          </a:solidFill>
                          <a:latin typeface="微软雅黑" pitchFamily="34" charset="-122"/>
                          <a:ea typeface="微软雅黑" pitchFamily="34" charset="-122"/>
                          <a:cs typeface="宋体"/>
                        </a:rPr>
                        <a:t/>
                      </a:r>
                      <a:br>
                        <a:rPr lang="en-US" sz="1400" kern="0" dirty="0">
                          <a:solidFill>
                            <a:srgbClr val="000000"/>
                          </a:solidFill>
                          <a:latin typeface="微软雅黑" pitchFamily="34" charset="-122"/>
                          <a:ea typeface="微软雅黑" pitchFamily="34" charset="-122"/>
                          <a:cs typeface="宋体"/>
                        </a:rPr>
                      </a:br>
                      <a:r>
                        <a:rPr lang="zh-CN" sz="1400" kern="0" dirty="0">
                          <a:solidFill>
                            <a:srgbClr val="000000"/>
                          </a:solidFill>
                          <a:latin typeface="微软雅黑" pitchFamily="34" charset="-122"/>
                          <a:ea typeface="微软雅黑" pitchFamily="34" charset="-122"/>
                          <a:cs typeface="宋体"/>
                        </a:rPr>
                        <a:t>限制　</a:t>
                      </a:r>
                      <a:endParaRPr lang="zh-CN" sz="1400" kern="100" dirty="0">
                        <a:latin typeface="微软雅黑" pitchFamily="34" charset="-122"/>
                        <a:ea typeface="微软雅黑" pitchFamily="34" charset="-122"/>
                        <a:cs typeface="Times New Roman"/>
                      </a:endParaRPr>
                    </a:p>
                  </a:txBody>
                  <a:tcPr marL="68580" marR="68580" marT="0" marB="0" anchor="ctr"/>
                </a:tc>
                <a:tc rowSpan="2">
                  <a:txBody>
                    <a:bodyPr/>
                    <a:lstStyle/>
                    <a:p>
                      <a:pPr algn="ctr">
                        <a:spcAft>
                          <a:spcPts val="0"/>
                        </a:spcAft>
                      </a:pPr>
                      <a:r>
                        <a:rPr lang="zh-CN" sz="1400" kern="0" dirty="0">
                          <a:solidFill>
                            <a:srgbClr val="000000"/>
                          </a:solidFill>
                          <a:latin typeface="微软雅黑" pitchFamily="34" charset="-122"/>
                          <a:ea typeface="微软雅黑" pitchFamily="34" charset="-122"/>
                          <a:cs typeface="宋体"/>
                        </a:rPr>
                        <a:t>提交计费</a:t>
                      </a:r>
                      <a:endParaRPr lang="zh-CN" sz="1400" kern="100" dirty="0">
                        <a:latin typeface="微软雅黑" pitchFamily="34" charset="-122"/>
                        <a:ea typeface="微软雅黑" pitchFamily="34" charset="-122"/>
                        <a:cs typeface="Times New Roman"/>
                      </a:endParaRPr>
                    </a:p>
                  </a:txBody>
                  <a:tcPr marL="68580" marR="68580" marT="0" marB="0" anchor="ctr"/>
                </a:tc>
              </a:tr>
              <a:tr h="1398504">
                <a:tc>
                  <a:txBody>
                    <a:bodyPr/>
                    <a:lstStyle/>
                    <a:p>
                      <a:pPr algn="ctr">
                        <a:spcAft>
                          <a:spcPts val="0"/>
                        </a:spcAft>
                      </a:pPr>
                      <a:r>
                        <a:rPr lang="zh-CN" altLang="en-US" sz="1400" kern="100" dirty="0" smtClean="0">
                          <a:latin typeface="微软雅黑" pitchFamily="34" charset="-122"/>
                          <a:ea typeface="微软雅黑" pitchFamily="34" charset="-122"/>
                          <a:cs typeface="Times New Roman"/>
                        </a:rPr>
                        <a:t>美联　ｗｅｂ短信平台</a:t>
                      </a:r>
                      <a:endParaRPr lang="zh-CN" sz="1400" kern="100" dirty="0">
                        <a:latin typeface="微软雅黑" pitchFamily="34" charset="-122"/>
                        <a:ea typeface="微软雅黑" pitchFamily="34" charset="-122"/>
                        <a:cs typeface="Times New Roman"/>
                      </a:endParaRPr>
                    </a:p>
                  </a:txBody>
                  <a:tcPr marL="68580" marR="68580" marT="0" marB="0" anchor="ctr"/>
                </a:tc>
                <a:tc vMerge="1">
                  <a:txBody>
                    <a:bodyPr/>
                    <a:lstStyle/>
                    <a:p>
                      <a:pPr algn="ctr">
                        <a:spcAft>
                          <a:spcPts val="0"/>
                        </a:spcAft>
                      </a:pPr>
                      <a:endParaRPr lang="zh-CN" sz="1400" kern="100" dirty="0">
                        <a:latin typeface="微软雅黑" pitchFamily="34" charset="-122"/>
                        <a:ea typeface="微软雅黑" pitchFamily="34" charset="-122"/>
                        <a:cs typeface="Times New Roman"/>
                      </a:endParaRPr>
                    </a:p>
                  </a:txBody>
                  <a:tcPr marL="68580" marR="68580" marT="0" marB="0" anchor="ctr">
                    <a:solidFill>
                      <a:schemeClr val="tx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
        <p:nvSpPr>
          <p:cNvPr id="5" name="圆角矩形 4"/>
          <p:cNvSpPr/>
          <p:nvPr/>
        </p:nvSpPr>
        <p:spPr>
          <a:xfrm>
            <a:off x="642910" y="4500570"/>
            <a:ext cx="7786687" cy="1734936"/>
          </a:xfrm>
          <a:prstGeom prst="round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CN" altLang="en-US" sz="1600" dirty="0">
                <a:solidFill>
                  <a:schemeClr val="tx1"/>
                </a:solidFill>
                <a:latin typeface="微软雅黑" pitchFamily="34" charset="-122"/>
                <a:ea typeface="微软雅黑" pitchFamily="34" charset="-122"/>
              </a:rPr>
              <a:t>说明：</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短</a:t>
            </a:r>
            <a:r>
              <a:rPr lang="zh-CN" altLang="en-US" sz="1600" dirty="0" smtClean="0">
                <a:solidFill>
                  <a:schemeClr val="tx1"/>
                </a:solidFill>
                <a:latin typeface="微软雅黑" pitchFamily="34" charset="-122"/>
                <a:ea typeface="微软雅黑" pitchFamily="34" charset="-122"/>
              </a:rPr>
              <a:t>信发送可使用短</a:t>
            </a:r>
            <a:r>
              <a:rPr lang="zh-CN" altLang="en-US" sz="1600" dirty="0">
                <a:solidFill>
                  <a:schemeClr val="tx1"/>
                </a:solidFill>
                <a:latin typeface="微软雅黑" pitchFamily="34" charset="-122"/>
                <a:ea typeface="微软雅黑" pitchFamily="34" charset="-122"/>
              </a:rPr>
              <a:t>信接口和客户端</a:t>
            </a:r>
            <a:r>
              <a:rPr lang="en-US" sz="1600" dirty="0">
                <a:solidFill>
                  <a:schemeClr val="tx1"/>
                </a:solidFill>
                <a:latin typeface="微软雅黑" pitchFamily="34" charset="-122"/>
                <a:ea typeface="微软雅黑" pitchFamily="34" charset="-122"/>
              </a:rPr>
              <a:t>2</a:t>
            </a:r>
            <a:r>
              <a:rPr lang="zh-CN" altLang="en-US" sz="1600" dirty="0">
                <a:solidFill>
                  <a:schemeClr val="tx1"/>
                </a:solidFill>
                <a:latin typeface="微软雅黑" pitchFamily="34" charset="-122"/>
                <a:ea typeface="微软雅黑" pitchFamily="34" charset="-122"/>
              </a:rPr>
              <a:t>种方式。</a:t>
            </a:r>
          </a:p>
          <a:p>
            <a:pPr marL="342900" indent="-342900" algn="l">
              <a:buFont typeface="+mj-lt"/>
              <a:buAutoNum type="arabicPeriod"/>
              <a:defRPr/>
            </a:pPr>
            <a:r>
              <a:rPr lang="zh-CN" altLang="en-US" sz="1600" dirty="0">
                <a:solidFill>
                  <a:schemeClr val="tx1"/>
                </a:solidFill>
                <a:latin typeface="微软雅黑" pitchFamily="34" charset="-122"/>
                <a:ea typeface="微软雅黑" pitchFamily="34" charset="-122"/>
              </a:rPr>
              <a:t>短信字数：移动和联通的通道支持</a:t>
            </a:r>
            <a:r>
              <a:rPr lang="en-US" sz="1600" dirty="0">
                <a:solidFill>
                  <a:schemeClr val="tx1"/>
                </a:solidFill>
                <a:latin typeface="微软雅黑" pitchFamily="34" charset="-122"/>
                <a:ea typeface="微软雅黑" pitchFamily="34" charset="-122"/>
              </a:rPr>
              <a:t>500</a:t>
            </a:r>
            <a:r>
              <a:rPr lang="zh-CN" altLang="en-US" sz="1600" dirty="0">
                <a:solidFill>
                  <a:schemeClr val="tx1"/>
                </a:solidFill>
                <a:latin typeface="微软雅黑" pitchFamily="34" charset="-122"/>
                <a:ea typeface="微软雅黑" pitchFamily="34" charset="-122"/>
              </a:rPr>
              <a:t>字以内的长短信发</a:t>
            </a:r>
            <a:r>
              <a:rPr lang="zh-CN" altLang="en-US" sz="1600" dirty="0" smtClean="0">
                <a:solidFill>
                  <a:schemeClr val="tx1"/>
                </a:solidFill>
                <a:latin typeface="微软雅黑" pitchFamily="34" charset="-122"/>
                <a:ea typeface="微软雅黑" pitchFamily="34" charset="-122"/>
              </a:rPr>
              <a:t>送，国际短信业务需要咨询客服中心。</a:t>
            </a:r>
            <a:endParaRPr lang="zh-CN" altLang="en-US" sz="1600" dirty="0">
              <a:solidFill>
                <a:schemeClr val="tx1"/>
              </a:solidFill>
              <a:latin typeface="微软雅黑" pitchFamily="34" charset="-122"/>
              <a:ea typeface="微软雅黑" pitchFamily="34" charset="-122"/>
            </a:endParaRPr>
          </a:p>
          <a:p>
            <a:pPr marL="342900" indent="-342900" algn="l">
              <a:buFont typeface="+mj-lt"/>
              <a:buAutoNum type="arabicPeriod"/>
              <a:defRPr/>
            </a:pPr>
            <a:r>
              <a:rPr lang="zh-CN" altLang="en-US" sz="1600" dirty="0" smtClean="0">
                <a:solidFill>
                  <a:schemeClr val="tx1"/>
                </a:solidFill>
                <a:latin typeface="微软雅黑" pitchFamily="34" charset="-122"/>
                <a:ea typeface="微软雅黑" pitchFamily="34" charset="-122"/>
              </a:rPr>
              <a:t>到</a:t>
            </a:r>
            <a:r>
              <a:rPr lang="zh-CN" altLang="en-US" sz="1600" dirty="0">
                <a:solidFill>
                  <a:schemeClr val="tx1"/>
                </a:solidFill>
                <a:latin typeface="微软雅黑" pitchFamily="34" charset="-122"/>
                <a:ea typeface="微软雅黑" pitchFamily="34" charset="-122"/>
              </a:rPr>
              <a:t>达及时性：目前开通默认</a:t>
            </a:r>
            <a:r>
              <a:rPr lang="en-US" sz="1600" dirty="0">
                <a:solidFill>
                  <a:schemeClr val="tx1"/>
                </a:solidFill>
                <a:latin typeface="微软雅黑" pitchFamily="34" charset="-122"/>
                <a:ea typeface="微软雅黑" pitchFamily="34" charset="-122"/>
              </a:rPr>
              <a:t>50</a:t>
            </a:r>
            <a:r>
              <a:rPr lang="zh-CN" altLang="en-US" sz="1600" dirty="0">
                <a:solidFill>
                  <a:schemeClr val="tx1"/>
                </a:solidFill>
                <a:latin typeface="微软雅黑" pitchFamily="34" charset="-122"/>
                <a:ea typeface="微软雅黑" pitchFamily="34" charset="-122"/>
              </a:rPr>
              <a:t>条</a:t>
            </a:r>
            <a:r>
              <a:rPr lang="en-US" sz="1600" dirty="0">
                <a:solidFill>
                  <a:schemeClr val="tx1"/>
                </a:solidFill>
                <a:latin typeface="微软雅黑" pitchFamily="34" charset="-122"/>
                <a:ea typeface="微软雅黑" pitchFamily="34" charset="-122"/>
              </a:rPr>
              <a:t>/</a:t>
            </a:r>
            <a:r>
              <a:rPr lang="zh-CN" altLang="en-US" sz="1600" dirty="0">
                <a:solidFill>
                  <a:schemeClr val="tx1"/>
                </a:solidFill>
                <a:latin typeface="微软雅黑" pitchFamily="34" charset="-122"/>
                <a:ea typeface="微软雅黑" pitchFamily="34" charset="-122"/>
              </a:rPr>
              <a:t>秒，可根据业务</a:t>
            </a:r>
            <a:r>
              <a:rPr lang="zh-CN" altLang="en-US" sz="1600" dirty="0" smtClean="0">
                <a:solidFill>
                  <a:schemeClr val="tx1"/>
                </a:solidFill>
                <a:latin typeface="微软雅黑" pitchFamily="34" charset="-122"/>
                <a:ea typeface="微软雅黑" pitchFamily="34" charset="-122"/>
              </a:rPr>
              <a:t>需要申请</a:t>
            </a:r>
            <a:r>
              <a:rPr lang="zh-CN" altLang="en-US" sz="1600" dirty="0">
                <a:solidFill>
                  <a:schemeClr val="tx1"/>
                </a:solidFill>
                <a:latin typeface="微软雅黑" pitchFamily="34" charset="-122"/>
                <a:ea typeface="微软雅黑" pitchFamily="34" charset="-122"/>
              </a:rPr>
              <a:t>调整发送速度。</a:t>
            </a:r>
          </a:p>
          <a:p>
            <a:pPr marL="342900" indent="-342900" algn="l">
              <a:buFont typeface="+mj-lt"/>
              <a:buAutoNum type="arabicPeriod"/>
              <a:defRPr/>
            </a:pPr>
            <a:r>
              <a:rPr lang="zh-CN" altLang="en-US" sz="1600" dirty="0" smtClean="0">
                <a:solidFill>
                  <a:schemeClr val="tx1"/>
                </a:solidFill>
                <a:latin typeface="微软雅黑" pitchFamily="34" charset="-122"/>
                <a:ea typeface="微软雅黑" pitchFamily="34" charset="-122"/>
              </a:rPr>
              <a:t>内容限制：发送内容请务必符合所属国家当地法律法规。</a:t>
            </a:r>
            <a:endParaRPr lang="en-US" altLang="zh-CN" sz="1600" dirty="0" smtClean="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5222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zh-CN" altLang="en-US" sz="3200" dirty="0" smtClean="0">
                <a:solidFill>
                  <a:schemeClr val="bg1"/>
                </a:solidFill>
                <a:latin typeface="微软雅黑" pitchFamily="34" charset="-122"/>
                <a:ea typeface="微软雅黑" pitchFamily="34" charset="-122"/>
              </a:rPr>
              <a:t>短信发送方式</a:t>
            </a:r>
            <a:endParaRPr lang="zh-CN" altLang="en-US" sz="3200" dirty="0">
              <a:solidFill>
                <a:schemeClr val="bg1"/>
              </a:solidFill>
              <a:latin typeface="微软雅黑" pitchFamily="34" charset="-122"/>
              <a:ea typeface="微软雅黑" pitchFamily="34" charset="-122"/>
            </a:endParaRPr>
          </a:p>
        </p:txBody>
      </p:sp>
      <p:sp>
        <p:nvSpPr>
          <p:cNvPr id="3" name="Rectangle 1"/>
          <p:cNvSpPr>
            <a:spLocks noChangeArrowheads="1"/>
          </p:cNvSpPr>
          <p:nvPr/>
        </p:nvSpPr>
        <p:spPr bwMode="auto">
          <a:xfrm>
            <a:off x="569786" y="1574790"/>
            <a:ext cx="7962654"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l" eaLnBrk="0" hangingPunct="0">
              <a:defRPr/>
            </a:pPr>
            <a:r>
              <a:rPr lang="zh-CN" sz="2000" b="1" dirty="0">
                <a:solidFill>
                  <a:srgbClr val="000000"/>
                </a:solidFill>
                <a:latin typeface="微软雅黑" pitchFamily="34" charset="-122"/>
                <a:ea typeface="微软雅黑" pitchFamily="34" charset="-122"/>
                <a:cs typeface="Times New Roman" pitchFamily="18" charset="0"/>
              </a:rPr>
              <a:t>短</a:t>
            </a:r>
            <a:r>
              <a:rPr lang="zh-CN" sz="2000" b="1" dirty="0" smtClean="0">
                <a:solidFill>
                  <a:srgbClr val="000000"/>
                </a:solidFill>
                <a:latin typeface="微软雅黑" pitchFamily="34" charset="-122"/>
                <a:ea typeface="微软雅黑" pitchFamily="34" charset="-122"/>
                <a:cs typeface="Times New Roman" pitchFamily="18" charset="0"/>
              </a:rPr>
              <a:t>信</a:t>
            </a:r>
            <a:r>
              <a:rPr lang="zh-CN" altLang="en-US" sz="2000" b="1" dirty="0" smtClean="0">
                <a:solidFill>
                  <a:srgbClr val="000000"/>
                </a:solidFill>
                <a:latin typeface="微软雅黑" pitchFamily="34" charset="-122"/>
                <a:ea typeface="微软雅黑" pitchFamily="34" charset="-122"/>
                <a:cs typeface="Times New Roman" pitchFamily="18" charset="0"/>
              </a:rPr>
              <a:t>通</a:t>
            </a:r>
            <a:r>
              <a:rPr lang="zh-CN" altLang="en-US" sz="2000" b="1" dirty="0">
                <a:solidFill>
                  <a:srgbClr val="000000"/>
                </a:solidFill>
                <a:latin typeface="微软雅黑" pitchFamily="34" charset="-122"/>
                <a:ea typeface="微软雅黑" pitchFamily="34" charset="-122"/>
                <a:cs typeface="Times New Roman" pitchFamily="18" charset="0"/>
              </a:rPr>
              <a:t>道的接入方式</a:t>
            </a:r>
            <a:r>
              <a:rPr lang="zh-CN" altLang="en-US" sz="2000" b="1" dirty="0" smtClean="0">
                <a:solidFill>
                  <a:srgbClr val="000000"/>
                </a:solidFill>
                <a:latin typeface="微软雅黑" pitchFamily="34" charset="-122"/>
                <a:ea typeface="微软雅黑" pitchFamily="34" charset="-122"/>
                <a:cs typeface="Times New Roman" pitchFamily="18" charset="0"/>
              </a:rPr>
              <a:t>：</a:t>
            </a:r>
            <a:endParaRPr lang="en-US" altLang="zh-CN" sz="2000" b="1" dirty="0" smtClean="0">
              <a:solidFill>
                <a:srgbClr val="000000"/>
              </a:solidFill>
              <a:latin typeface="微软雅黑" pitchFamily="34" charset="-122"/>
              <a:ea typeface="微软雅黑" pitchFamily="34" charset="-122"/>
              <a:cs typeface="Times New Roman" pitchFamily="18" charset="0"/>
            </a:endParaRPr>
          </a:p>
          <a:p>
            <a:pPr algn="l" eaLnBrk="0" hangingPunct="0">
              <a:defRPr/>
            </a:pPr>
            <a:endParaRPr lang="en-US" altLang="zh-CN" sz="2000" dirty="0" smtClean="0">
              <a:solidFill>
                <a:srgbClr val="000000"/>
              </a:solidFill>
              <a:latin typeface="微软雅黑" pitchFamily="34" charset="-122"/>
              <a:ea typeface="微软雅黑" pitchFamily="34" charset="-122"/>
              <a:cs typeface="Times New Roman" pitchFamily="18" charset="0"/>
            </a:endParaRPr>
          </a:p>
          <a:p>
            <a:pPr eaLnBrk="0" hangingPunct="0">
              <a:buFont typeface="Arial" pitchFamily="34" charset="0"/>
              <a:buChar char="•"/>
              <a:defRPr/>
            </a:pPr>
            <a:r>
              <a:rPr lang="zh-CN" altLang="en-US" sz="2000" dirty="0" smtClean="0">
                <a:solidFill>
                  <a:srgbClr val="000000"/>
                </a:solidFill>
                <a:latin typeface="微软雅黑" pitchFamily="34" charset="-122"/>
                <a:ea typeface="微软雅黑" pitchFamily="34" charset="-122"/>
                <a:cs typeface="Times New Roman" pitchFamily="18" charset="0"/>
              </a:rPr>
              <a:t> </a:t>
            </a:r>
            <a:r>
              <a:rPr lang="zh-CN" altLang="en-US" sz="2000" b="1" dirty="0" smtClean="0">
                <a:solidFill>
                  <a:srgbClr val="000000"/>
                </a:solidFill>
                <a:latin typeface="微软雅黑" pitchFamily="34" charset="-122"/>
                <a:ea typeface="微软雅黑" pitchFamily="34" charset="-122"/>
                <a:cs typeface="Times New Roman" pitchFamily="18" charset="0"/>
              </a:rPr>
              <a:t>登陆</a:t>
            </a:r>
            <a:r>
              <a:rPr lang="en-US" altLang="zh-CN" sz="2000" b="1" dirty="0" smtClean="0">
                <a:solidFill>
                  <a:srgbClr val="000000"/>
                </a:solidFill>
                <a:latin typeface="微软雅黑" pitchFamily="34" charset="-122"/>
                <a:ea typeface="微软雅黑" pitchFamily="34" charset="-122"/>
                <a:cs typeface="Times New Roman" pitchFamily="18" charset="0"/>
              </a:rPr>
              <a:t>WEB</a:t>
            </a:r>
            <a:r>
              <a:rPr lang="zh-CN" altLang="en-US" sz="2000" b="1" dirty="0" smtClean="0">
                <a:solidFill>
                  <a:srgbClr val="000000"/>
                </a:solidFill>
                <a:latin typeface="微软雅黑" pitchFamily="34" charset="-122"/>
                <a:ea typeface="微软雅黑" pitchFamily="34" charset="-122"/>
                <a:cs typeface="Times New Roman" pitchFamily="18" charset="0"/>
              </a:rPr>
              <a:t>平台：</a:t>
            </a:r>
            <a:r>
              <a:rPr lang="zh-CN" altLang="en-US" sz="2000" dirty="0" smtClean="0">
                <a:solidFill>
                  <a:srgbClr val="000000"/>
                </a:solidFill>
                <a:latin typeface="微软雅黑" pitchFamily="34" charset="-122"/>
                <a:ea typeface="微软雅黑" pitchFamily="34" charset="-122"/>
                <a:cs typeface="Times New Roman" pitchFamily="18" charset="0"/>
              </a:rPr>
              <a:t>使用美联短信平台客户只需登录</a:t>
            </a:r>
            <a:r>
              <a:rPr lang="en-US" altLang="zh-CN" sz="2000" dirty="0" smtClean="0">
                <a:solidFill>
                  <a:srgbClr val="000000"/>
                </a:solidFill>
                <a:latin typeface="微软雅黑" pitchFamily="34" charset="-122"/>
                <a:ea typeface="微软雅黑" pitchFamily="34" charset="-122"/>
                <a:cs typeface="Times New Roman" pitchFamily="18" charset="0"/>
                <a:hlinkClick r:id="rId2"/>
              </a:rPr>
              <a:t>http://m.5c.com.cn</a:t>
            </a:r>
            <a:r>
              <a:rPr lang="en-US" altLang="zh-CN" sz="2000" dirty="0" smtClean="0">
                <a:solidFill>
                  <a:srgbClr val="000000"/>
                </a:solidFill>
                <a:latin typeface="微软雅黑" pitchFamily="34" charset="-122"/>
                <a:ea typeface="微软雅黑" pitchFamily="34" charset="-122"/>
                <a:cs typeface="Times New Roman" pitchFamily="18" charset="0"/>
              </a:rPr>
              <a:t> </a:t>
            </a:r>
            <a:r>
              <a:rPr lang="zh-CN" altLang="en-US" sz="2000" dirty="0" smtClean="0">
                <a:solidFill>
                  <a:srgbClr val="000000"/>
                </a:solidFill>
                <a:latin typeface="微软雅黑" pitchFamily="34" charset="-122"/>
                <a:ea typeface="微软雅黑" pitchFamily="34" charset="-122"/>
                <a:cs typeface="Times New Roman" pitchFamily="18" charset="0"/>
              </a:rPr>
              <a:t>平台输入号码和内容发送。</a:t>
            </a:r>
            <a:endParaRPr lang="en-US" altLang="zh-CN" sz="2000" dirty="0">
              <a:solidFill>
                <a:srgbClr val="000000"/>
              </a:solidFill>
              <a:latin typeface="微软雅黑" pitchFamily="34" charset="-122"/>
              <a:ea typeface="微软雅黑" pitchFamily="34" charset="-122"/>
              <a:cs typeface="Times New Roman" pitchFamily="18" charset="0"/>
            </a:endParaRPr>
          </a:p>
          <a:p>
            <a:pPr indent="266700" algn="l" eaLnBrk="0" hangingPunct="0">
              <a:buFont typeface="Arial" pitchFamily="34" charset="0"/>
              <a:buChar char="•"/>
              <a:defRPr/>
            </a:pPr>
            <a:endParaRPr lang="en-US" altLang="zh-CN" sz="2000" dirty="0">
              <a:latin typeface="微软雅黑" pitchFamily="34" charset="-122"/>
              <a:ea typeface="微软雅黑" pitchFamily="34" charset="-122"/>
              <a:cs typeface="Times New Roman" pitchFamily="18" charset="0"/>
            </a:endParaRPr>
          </a:p>
          <a:p>
            <a:pPr algn="l" eaLnBrk="0" hangingPunct="0">
              <a:buFont typeface="Arial" pitchFamily="34" charset="0"/>
              <a:buChar char="•"/>
              <a:defRPr/>
            </a:pPr>
            <a:r>
              <a:rPr lang="zh-CN" altLang="en-US" sz="2000" b="1" dirty="0" smtClean="0">
                <a:solidFill>
                  <a:srgbClr val="000000"/>
                </a:solidFill>
                <a:latin typeface="微软雅黑" pitchFamily="34" charset="-122"/>
                <a:ea typeface="微软雅黑" pitchFamily="34" charset="-122"/>
                <a:cs typeface="Times New Roman" pitchFamily="18" charset="0"/>
              </a:rPr>
              <a:t> 使用</a:t>
            </a:r>
            <a:r>
              <a:rPr lang="en-US" altLang="zh-CN" sz="2000" b="1" dirty="0" smtClean="0">
                <a:solidFill>
                  <a:srgbClr val="000000"/>
                </a:solidFill>
                <a:latin typeface="微软雅黑" pitchFamily="34" charset="-122"/>
                <a:ea typeface="微软雅黑" pitchFamily="34" charset="-122"/>
                <a:cs typeface="Times New Roman" pitchFamily="18" charset="0"/>
              </a:rPr>
              <a:t>API</a:t>
            </a:r>
            <a:r>
              <a:rPr lang="zh-CN" altLang="en-US" sz="2000" b="1" dirty="0" smtClean="0">
                <a:solidFill>
                  <a:srgbClr val="000000"/>
                </a:solidFill>
                <a:latin typeface="微软雅黑" pitchFamily="34" charset="-122"/>
                <a:ea typeface="微软雅黑" pitchFamily="34" charset="-122"/>
                <a:cs typeface="Times New Roman" pitchFamily="18" charset="0"/>
              </a:rPr>
              <a:t>接口：</a:t>
            </a:r>
            <a:r>
              <a:rPr lang="zh-CN" altLang="en-US" sz="2000" dirty="0" smtClean="0">
                <a:solidFill>
                  <a:srgbClr val="000000"/>
                </a:solidFill>
                <a:latin typeface="微软雅黑" pitchFamily="34" charset="-122"/>
                <a:ea typeface="微软雅黑" pitchFamily="34" charset="-122"/>
                <a:cs typeface="Times New Roman" pitchFamily="18" charset="0"/>
              </a:rPr>
              <a:t>通道</a:t>
            </a:r>
            <a:r>
              <a:rPr lang="zh-CN" altLang="en-US" sz="2000" dirty="0">
                <a:solidFill>
                  <a:srgbClr val="000000"/>
                </a:solidFill>
                <a:latin typeface="微软雅黑" pitchFamily="34" charset="-122"/>
                <a:ea typeface="微软雅黑" pitchFamily="34" charset="-122"/>
                <a:cs typeface="Times New Roman" pitchFamily="18" charset="0"/>
              </a:rPr>
              <a:t>接入</a:t>
            </a:r>
            <a:r>
              <a:rPr lang="zh-CN" altLang="en-US" sz="2000" dirty="0" smtClean="0">
                <a:solidFill>
                  <a:srgbClr val="000000"/>
                </a:solidFill>
                <a:latin typeface="微软雅黑" pitchFamily="34" charset="-122"/>
                <a:ea typeface="微软雅黑" pitchFamily="34" charset="-122"/>
                <a:cs typeface="Times New Roman" pitchFamily="18" charset="0"/>
              </a:rPr>
              <a:t>到美联短信平</a:t>
            </a:r>
            <a:r>
              <a:rPr lang="zh-CN" altLang="en-US" sz="2000" dirty="0">
                <a:solidFill>
                  <a:srgbClr val="000000"/>
                </a:solidFill>
                <a:latin typeface="微软雅黑" pitchFamily="34" charset="-122"/>
                <a:ea typeface="微软雅黑" pitchFamily="34" charset="-122"/>
                <a:cs typeface="Times New Roman" pitchFamily="18" charset="0"/>
              </a:rPr>
              <a:t>台，</a:t>
            </a:r>
            <a:r>
              <a:rPr lang="zh-CN" altLang="en-US" sz="2000" dirty="0" smtClean="0">
                <a:solidFill>
                  <a:srgbClr val="000000"/>
                </a:solidFill>
                <a:latin typeface="微软雅黑" pitchFamily="34" charset="-122"/>
                <a:ea typeface="微软雅黑" pitchFamily="34" charset="-122"/>
                <a:cs typeface="Times New Roman" pitchFamily="18" charset="0"/>
              </a:rPr>
              <a:t>由美联软通</a:t>
            </a:r>
            <a:r>
              <a:rPr lang="zh-CN" altLang="en-US" sz="2000" dirty="0" smtClean="0">
                <a:latin typeface="微软雅黑" pitchFamily="34" charset="-122"/>
                <a:ea typeface="微软雅黑" pitchFamily="34" charset="-122"/>
                <a:cs typeface="Times New Roman" pitchFamily="18" charset="0"/>
              </a:rPr>
              <a:t>免费提供服务器和数据库</a:t>
            </a:r>
            <a:r>
              <a:rPr lang="zh-CN" altLang="en-US" sz="2000" dirty="0" smtClean="0">
                <a:solidFill>
                  <a:srgbClr val="000000"/>
                </a:solidFill>
                <a:latin typeface="微软雅黑" pitchFamily="34" charset="-122"/>
                <a:ea typeface="微软雅黑" pitchFamily="34" charset="-122"/>
                <a:cs typeface="Times New Roman" pitchFamily="18" charset="0"/>
              </a:rPr>
              <a:t>，    并由美联软通运维人</a:t>
            </a:r>
            <a:r>
              <a:rPr lang="zh-CN" altLang="en-US" sz="2000" dirty="0">
                <a:solidFill>
                  <a:srgbClr val="000000"/>
                </a:solidFill>
                <a:latin typeface="微软雅黑" pitchFamily="34" charset="-122"/>
                <a:ea typeface="微软雅黑" pitchFamily="34" charset="-122"/>
                <a:cs typeface="Times New Roman" pitchFamily="18" charset="0"/>
              </a:rPr>
              <a:t>员进行维护。贵公司只需要使</a:t>
            </a:r>
            <a:r>
              <a:rPr lang="zh-CN" altLang="en-US" sz="2000" dirty="0" smtClean="0">
                <a:solidFill>
                  <a:srgbClr val="000000"/>
                </a:solidFill>
                <a:latin typeface="微软雅黑" pitchFamily="34" charset="-122"/>
                <a:ea typeface="微软雅黑" pitchFamily="34" charset="-122"/>
                <a:cs typeface="Times New Roman" pitchFamily="18" charset="0"/>
              </a:rPr>
              <a:t>用美联软通提</a:t>
            </a:r>
            <a:r>
              <a:rPr lang="zh-CN" altLang="en-US" sz="2000" dirty="0">
                <a:solidFill>
                  <a:srgbClr val="000000"/>
                </a:solidFill>
                <a:latin typeface="微软雅黑" pitchFamily="34" charset="-122"/>
                <a:ea typeface="微软雅黑" pitchFamily="34" charset="-122"/>
                <a:cs typeface="Times New Roman" pitchFamily="18" charset="0"/>
              </a:rPr>
              <a:t>供</a:t>
            </a:r>
            <a:r>
              <a:rPr lang="zh-CN" altLang="en-US" sz="2000" dirty="0" smtClean="0">
                <a:solidFill>
                  <a:srgbClr val="000000"/>
                </a:solidFill>
                <a:latin typeface="微软雅黑" pitchFamily="34" charset="-122"/>
                <a:ea typeface="微软雅黑" pitchFamily="34" charset="-122"/>
                <a:cs typeface="Times New Roman" pitchFamily="18" charset="0"/>
              </a:rPr>
              <a:t>的</a:t>
            </a:r>
            <a:r>
              <a:rPr lang="en-US" altLang="zh-CN" sz="2000" dirty="0" smtClean="0">
                <a:solidFill>
                  <a:srgbClr val="000000"/>
                </a:solidFill>
                <a:latin typeface="微软雅黑" pitchFamily="34" charset="-122"/>
                <a:ea typeface="微软雅黑" pitchFamily="34" charset="-122"/>
                <a:cs typeface="Times New Roman" pitchFamily="18" charset="0"/>
              </a:rPr>
              <a:t>API</a:t>
            </a:r>
            <a:r>
              <a:rPr lang="zh-CN" altLang="en-US" sz="2000" dirty="0" smtClean="0">
                <a:solidFill>
                  <a:srgbClr val="000000"/>
                </a:solidFill>
                <a:latin typeface="微软雅黑" pitchFamily="34" charset="-122"/>
                <a:ea typeface="微软雅黑" pitchFamily="34" charset="-122"/>
                <a:cs typeface="Times New Roman" pitchFamily="18" charset="0"/>
              </a:rPr>
              <a:t>短</a:t>
            </a:r>
            <a:r>
              <a:rPr lang="zh-CN" altLang="en-US" sz="2000" dirty="0">
                <a:solidFill>
                  <a:srgbClr val="000000"/>
                </a:solidFill>
                <a:latin typeface="微软雅黑" pitchFamily="34" charset="-122"/>
                <a:ea typeface="微软雅黑" pitchFamily="34" charset="-122"/>
                <a:cs typeface="Times New Roman" pitchFamily="18" charset="0"/>
              </a:rPr>
              <a:t>信接口进行</a:t>
            </a:r>
            <a:r>
              <a:rPr lang="en-US" altLang="zh-CN" sz="2000" dirty="0">
                <a:solidFill>
                  <a:srgbClr val="000000"/>
                </a:solidFill>
                <a:latin typeface="微软雅黑" pitchFamily="34" charset="-122"/>
                <a:ea typeface="微软雅黑" pitchFamily="34" charset="-122"/>
                <a:cs typeface="Times New Roman" pitchFamily="18" charset="0"/>
              </a:rPr>
              <a:t>2</a:t>
            </a:r>
            <a:r>
              <a:rPr lang="zh-CN" altLang="en-US" sz="2000" dirty="0">
                <a:solidFill>
                  <a:srgbClr val="000000"/>
                </a:solidFill>
                <a:latin typeface="微软雅黑" pitchFamily="34" charset="-122"/>
                <a:ea typeface="微软雅黑" pitchFamily="34" charset="-122"/>
                <a:cs typeface="Times New Roman" pitchFamily="18" charset="0"/>
              </a:rPr>
              <a:t>次开发或嵌入即可实现信息的发送和接收。</a:t>
            </a:r>
            <a:endParaRPr lang="zh-CN" altLang="en-US" sz="2000" dirty="0">
              <a:latin typeface="微软雅黑" pitchFamily="34" charset="-122"/>
              <a:ea typeface="微软雅黑" pitchFamily="34" charset="-122"/>
            </a:endParaRPr>
          </a:p>
        </p:txBody>
      </p:sp>
      <p:sp>
        <p:nvSpPr>
          <p:cNvPr id="4" name="圆角矩形 3"/>
          <p:cNvSpPr/>
          <p:nvPr/>
        </p:nvSpPr>
        <p:spPr>
          <a:xfrm>
            <a:off x="642910" y="5000636"/>
            <a:ext cx="7786687" cy="857250"/>
          </a:xfrm>
          <a:prstGeom prst="roundRect">
            <a:avLst/>
          </a:prstGeom>
          <a:solidFill>
            <a:schemeClr val="bg1">
              <a:lumMod val="95000"/>
            </a:schemeClr>
          </a:solidFill>
          <a:ln>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266700" algn="l" eaLnBrk="0" hangingPunct="0">
              <a:defRPr/>
            </a:pPr>
            <a:r>
              <a:rPr lang="zh-CN" altLang="en-US" sz="1600" b="1" dirty="0" smtClean="0">
                <a:solidFill>
                  <a:srgbClr val="000000"/>
                </a:solidFill>
                <a:latin typeface="微软雅黑" pitchFamily="34" charset="-122"/>
                <a:ea typeface="微软雅黑" pitchFamily="34" charset="-122"/>
                <a:cs typeface="Times New Roman" pitchFamily="18" charset="0"/>
              </a:rPr>
              <a:t>备注：登录短信平台的发送方式只适用于手动</a:t>
            </a:r>
            <a:r>
              <a:rPr lang="zh-CN" altLang="en-US" sz="1600" b="1" smtClean="0">
                <a:solidFill>
                  <a:srgbClr val="000000"/>
                </a:solidFill>
                <a:latin typeface="微软雅黑" pitchFamily="34" charset="-122"/>
                <a:ea typeface="微软雅黑" pitchFamily="34" charset="-122"/>
                <a:cs typeface="Times New Roman" pitchFamily="18" charset="0"/>
              </a:rPr>
              <a:t>提交号码，</a:t>
            </a:r>
            <a:r>
              <a:rPr lang="zh-CN" altLang="en-US" sz="1600" b="1" dirty="0" smtClean="0">
                <a:solidFill>
                  <a:srgbClr val="000000"/>
                </a:solidFill>
                <a:latin typeface="微软雅黑" pitchFamily="34" charset="-122"/>
                <a:ea typeface="微软雅黑" pitchFamily="34" charset="-122"/>
                <a:cs typeface="Times New Roman" pitchFamily="18" charset="0"/>
              </a:rPr>
              <a:t>如需要接入平台实现自动收发需要使用</a:t>
            </a:r>
            <a:r>
              <a:rPr lang="en-US" altLang="zh-CN" sz="1600" b="1" dirty="0" smtClean="0">
                <a:solidFill>
                  <a:srgbClr val="000000"/>
                </a:solidFill>
                <a:latin typeface="微软雅黑" pitchFamily="34" charset="-122"/>
                <a:ea typeface="微软雅黑" pitchFamily="34" charset="-122"/>
                <a:cs typeface="Times New Roman" pitchFamily="18" charset="0"/>
              </a:rPr>
              <a:t>API</a:t>
            </a:r>
            <a:r>
              <a:rPr lang="zh-CN" altLang="en-US" sz="1600" b="1" dirty="0" smtClean="0">
                <a:solidFill>
                  <a:srgbClr val="000000"/>
                </a:solidFill>
                <a:latin typeface="微软雅黑" pitchFamily="34" charset="-122"/>
                <a:ea typeface="微软雅黑" pitchFamily="34" charset="-122"/>
                <a:cs typeface="Times New Roman" pitchFamily="18" charset="0"/>
              </a:rPr>
              <a:t>接口方式。</a:t>
            </a:r>
            <a:endParaRPr lang="zh-CN" altLang="en-US" sz="16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114411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200025"/>
            <a:ext cx="4714876" cy="514350"/>
          </a:xfrm>
          <a:prstGeom prst="rect">
            <a:avLst/>
          </a:prstGeom>
          <a:noFill/>
          <a:ln w="9525">
            <a:noFill/>
            <a:miter lim="800000"/>
            <a:headEnd/>
            <a:tailEnd/>
          </a:ln>
        </p:spPr>
        <p:txBody>
          <a:bodyPr anchor="ctr"/>
          <a:lstStyle/>
          <a:p>
            <a:r>
              <a:rPr lang="en-US" altLang="zh-CN" sz="3200" dirty="0" smtClean="0">
                <a:solidFill>
                  <a:schemeClr val="bg1"/>
                </a:solidFill>
                <a:latin typeface="微软雅黑" pitchFamily="34" charset="-122"/>
                <a:ea typeface="微软雅黑" pitchFamily="34" charset="-122"/>
              </a:rPr>
              <a:t>API</a:t>
            </a:r>
            <a:r>
              <a:rPr lang="zh-CN" altLang="en-US" sz="3200" dirty="0" smtClean="0">
                <a:solidFill>
                  <a:schemeClr val="bg1"/>
                </a:solidFill>
                <a:latin typeface="微软雅黑" pitchFamily="34" charset="-122"/>
                <a:ea typeface="微软雅黑" pitchFamily="34" charset="-122"/>
              </a:rPr>
              <a:t>接入方式示意图</a:t>
            </a:r>
            <a:endParaRPr lang="zh-CN" altLang="en-US" sz="3200" dirty="0">
              <a:solidFill>
                <a:schemeClr val="bg1"/>
              </a:solidFill>
              <a:latin typeface="微软雅黑" pitchFamily="34" charset="-122"/>
              <a:ea typeface="微软雅黑" pitchFamily="34" charset="-122"/>
            </a:endParaRPr>
          </a:p>
        </p:txBody>
      </p:sp>
      <p:sp>
        <p:nvSpPr>
          <p:cNvPr id="3" name="Line 52"/>
          <p:cNvSpPr>
            <a:spLocks noChangeShapeType="1"/>
          </p:cNvSpPr>
          <p:nvPr/>
        </p:nvSpPr>
        <p:spPr bwMode="auto">
          <a:xfrm>
            <a:off x="7312363" y="1857364"/>
            <a:ext cx="45719" cy="178595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square">
            <a:spAutoFit/>
          </a:bodyPr>
          <a:lstStyle/>
          <a:p>
            <a:pPr>
              <a:defRPr/>
            </a:pPr>
            <a:endParaRPr lang="zh-CN" altLang="en-US">
              <a:latin typeface="微软雅黑" pitchFamily="34" charset="-122"/>
              <a:ea typeface="微软雅黑" pitchFamily="34" charset="-122"/>
            </a:endParaRPr>
          </a:p>
        </p:txBody>
      </p:sp>
      <p:sp>
        <p:nvSpPr>
          <p:cNvPr id="4" name="Rectangle 13"/>
          <p:cNvSpPr>
            <a:spLocks noChangeArrowheads="1"/>
          </p:cNvSpPr>
          <p:nvPr/>
        </p:nvSpPr>
        <p:spPr bwMode="auto">
          <a:xfrm>
            <a:off x="2831268" y="1071546"/>
            <a:ext cx="1357313" cy="2586038"/>
          </a:xfrm>
          <a:prstGeom prst="rect">
            <a:avLst/>
          </a:prstGeom>
          <a:solidFill>
            <a:schemeClr val="bg1">
              <a:lumMod val="95000"/>
            </a:schemeClr>
          </a:solidFill>
          <a:ln w="9525" algn="ctr">
            <a:solidFill>
              <a:srgbClr val="008080"/>
            </a:solidFill>
            <a:prstDash val="dash"/>
            <a:miter lim="800000"/>
            <a:headEnd/>
            <a:tailEnd/>
          </a:ln>
        </p:spPr>
        <p:txBody>
          <a:bodyPr anchor="ctr">
            <a:spAutoFit/>
          </a:bodyPr>
          <a:lstStyle/>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en-US" altLang="zh-CN" dirty="0">
              <a:latin typeface="微软雅黑" pitchFamily="34" charset="-122"/>
              <a:ea typeface="微软雅黑" pitchFamily="34" charset="-122"/>
            </a:endParaRPr>
          </a:p>
          <a:p>
            <a:pPr>
              <a:defRPr/>
            </a:pPr>
            <a:endParaRPr lang="zh-CN" altLang="en-US" dirty="0">
              <a:latin typeface="微软雅黑" pitchFamily="34" charset="-122"/>
              <a:ea typeface="微软雅黑" pitchFamily="34" charset="-122"/>
            </a:endParaRPr>
          </a:p>
        </p:txBody>
      </p:sp>
      <p:sp>
        <p:nvSpPr>
          <p:cNvPr id="5" name="Cloud"/>
          <p:cNvSpPr>
            <a:spLocks noChangeAspect="1" noEditPoints="1" noChangeArrowheads="1"/>
          </p:cNvSpPr>
          <p:nvPr/>
        </p:nvSpPr>
        <p:spPr bwMode="auto">
          <a:xfrm>
            <a:off x="6572264" y="1357298"/>
            <a:ext cx="1212850" cy="8112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kumimoji="1" lang="en-US" altLang="zh-CN" sz="800" dirty="0">
              <a:latin typeface="微软雅黑" pitchFamily="34" charset="-122"/>
              <a:ea typeface="微软雅黑" pitchFamily="34" charset="-122"/>
            </a:endParaRPr>
          </a:p>
          <a:p>
            <a:pPr>
              <a:defRPr/>
            </a:pPr>
            <a:r>
              <a:rPr kumimoji="1" lang="en-US" altLang="zh-CN" sz="1400" dirty="0">
                <a:latin typeface="微软雅黑" pitchFamily="34" charset="-122"/>
                <a:ea typeface="微软雅黑" pitchFamily="34" charset="-122"/>
              </a:rPr>
              <a:t> </a:t>
            </a:r>
            <a:r>
              <a:rPr kumimoji="1" lang="zh-CN" altLang="en-US" sz="1400" dirty="0">
                <a:latin typeface="微软雅黑" pitchFamily="34" charset="-122"/>
                <a:ea typeface="微软雅黑" pitchFamily="34" charset="-122"/>
              </a:rPr>
              <a:t>互联网</a:t>
            </a:r>
          </a:p>
        </p:txBody>
      </p:sp>
      <p:pic>
        <p:nvPicPr>
          <p:cNvPr id="6" name="Picture 13"/>
          <p:cNvPicPr>
            <a:picLocks noChangeAspect="1" noChangeArrowheads="1"/>
          </p:cNvPicPr>
          <p:nvPr/>
        </p:nvPicPr>
        <p:blipFill>
          <a:blip r:embed="rId3" cstate="print"/>
          <a:srcRect/>
          <a:stretch>
            <a:fillRect/>
          </a:stretch>
        </p:blipFill>
        <p:spPr bwMode="auto">
          <a:xfrm>
            <a:off x="5214942" y="1285860"/>
            <a:ext cx="463395" cy="1039846"/>
          </a:xfrm>
          <a:prstGeom prst="rect">
            <a:avLst/>
          </a:prstGeom>
          <a:noFill/>
          <a:ln w="9525">
            <a:noFill/>
            <a:miter lim="800000"/>
            <a:headEnd/>
            <a:tailEnd/>
          </a:ln>
        </p:spPr>
      </p:pic>
      <p:pic>
        <p:nvPicPr>
          <p:cNvPr id="7" name="Picture 13"/>
          <p:cNvPicPr>
            <a:picLocks noChangeAspect="1" noChangeArrowheads="1"/>
          </p:cNvPicPr>
          <p:nvPr/>
        </p:nvPicPr>
        <p:blipFill>
          <a:blip r:embed="rId3" cstate="print"/>
          <a:srcRect/>
          <a:stretch>
            <a:fillRect/>
          </a:stretch>
        </p:blipFill>
        <p:spPr bwMode="auto">
          <a:xfrm rot="5592496">
            <a:off x="7061734" y="2275815"/>
            <a:ext cx="525462" cy="1182687"/>
          </a:xfrm>
          <a:prstGeom prst="rect">
            <a:avLst/>
          </a:prstGeom>
          <a:noFill/>
          <a:ln w="9525">
            <a:noFill/>
            <a:miter lim="800000"/>
            <a:headEnd/>
            <a:tailEnd/>
          </a:ln>
        </p:spPr>
      </p:pic>
      <p:grpSp>
        <p:nvGrpSpPr>
          <p:cNvPr id="8" name="组合 98"/>
          <p:cNvGrpSpPr>
            <a:grpSpLocks/>
          </p:cNvGrpSpPr>
          <p:nvPr/>
        </p:nvGrpSpPr>
        <p:grpSpPr bwMode="auto">
          <a:xfrm>
            <a:off x="1331070" y="1785926"/>
            <a:ext cx="1364982" cy="879449"/>
            <a:chOff x="59342" y="579620"/>
            <a:chExt cx="1786654" cy="1431869"/>
          </a:xfrm>
        </p:grpSpPr>
        <p:graphicFrame>
          <p:nvGraphicFramePr>
            <p:cNvPr id="9" name="Object 23"/>
            <p:cNvGraphicFramePr>
              <a:graphicFrameLocks noChangeAspect="1"/>
            </p:cNvGraphicFramePr>
            <p:nvPr/>
          </p:nvGraphicFramePr>
          <p:xfrm>
            <a:off x="246458" y="579620"/>
            <a:ext cx="1051357" cy="925501"/>
          </p:xfrm>
          <a:graphic>
            <a:graphicData uri="http://schemas.openxmlformats.org/presentationml/2006/ole">
              <p:oleObj spid="_x0000_s2138" name="CorelDRAW" r:id="rId4" imgW="774360" imgH="659880" progId="">
                <p:embed/>
              </p:oleObj>
            </a:graphicData>
          </a:graphic>
        </p:graphicFrame>
        <p:sp>
          <p:nvSpPr>
            <p:cNvPr id="10" name="Rectangle 23"/>
            <p:cNvSpPr>
              <a:spLocks noChangeArrowheads="1"/>
            </p:cNvSpPr>
            <p:nvPr/>
          </p:nvSpPr>
          <p:spPr bwMode="auto">
            <a:xfrm>
              <a:off x="59342" y="1510384"/>
              <a:ext cx="1651707" cy="501105"/>
            </a:xfrm>
            <a:prstGeom prst="rect">
              <a:avLst/>
            </a:prstGeom>
            <a:noFill/>
            <a:ln w="9525">
              <a:noFill/>
              <a:miter lim="800000"/>
              <a:headEnd/>
              <a:tailEnd/>
            </a:ln>
          </p:spPr>
          <p:txBody>
            <a:bodyPr wrap="none">
              <a:spAutoFit/>
            </a:bodyPr>
            <a:lstStyle/>
            <a:p>
              <a:r>
                <a:rPr lang="zh-CN" altLang="en-US" sz="1400" dirty="0" smtClean="0">
                  <a:latin typeface="微软雅黑" pitchFamily="34" charset="-122"/>
                  <a:ea typeface="微软雅黑" pitchFamily="34" charset="-122"/>
                </a:rPr>
                <a:t>用户自</a:t>
              </a:r>
              <a:r>
                <a:rPr lang="zh-CN" altLang="en-US" sz="1400" dirty="0">
                  <a:latin typeface="微软雅黑" pitchFamily="34" charset="-122"/>
                  <a:ea typeface="微软雅黑" pitchFamily="34" charset="-122"/>
                </a:rPr>
                <a:t>有系统</a:t>
              </a:r>
            </a:p>
          </p:txBody>
        </p:sp>
        <p:grpSp>
          <p:nvGrpSpPr>
            <p:cNvPr id="11" name="Group 123"/>
            <p:cNvGrpSpPr>
              <a:grpSpLocks/>
            </p:cNvGrpSpPr>
            <p:nvPr/>
          </p:nvGrpSpPr>
          <p:grpSpPr bwMode="auto">
            <a:xfrm>
              <a:off x="1357314" y="1013359"/>
              <a:ext cx="488682" cy="429259"/>
              <a:chOff x="1434" y="3096"/>
              <a:chExt cx="312" cy="372"/>
            </a:xfrm>
          </p:grpSpPr>
          <p:sp>
            <p:nvSpPr>
              <p:cNvPr id="12" name="AutoShape 124"/>
              <p:cNvSpPr>
                <a:spLocks noChangeArrowheads="1"/>
              </p:cNvSpPr>
              <p:nvPr/>
            </p:nvSpPr>
            <p:spPr bwMode="gray">
              <a:xfrm>
                <a:off x="1434" y="3312"/>
                <a:ext cx="312" cy="156"/>
              </a:xfrm>
              <a:prstGeom prst="can">
                <a:avLst>
                  <a:gd name="adj" fmla="val 36421"/>
                </a:avLst>
              </a:prstGeom>
              <a:gradFill rotWithShape="0">
                <a:gsLst>
                  <a:gs pos="0">
                    <a:srgbClr val="858185"/>
                  </a:gs>
                  <a:gs pos="50000">
                    <a:srgbClr val="E5DFE5"/>
                  </a:gs>
                  <a:gs pos="100000">
                    <a:srgbClr val="858185"/>
                  </a:gs>
                </a:gsLst>
                <a:lin ang="0" scaled="1"/>
              </a:gra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3" name="Oval 125"/>
              <p:cNvSpPr>
                <a:spLocks noChangeArrowheads="1"/>
              </p:cNvSpPr>
              <p:nvPr/>
            </p:nvSpPr>
            <p:spPr bwMode="gray">
              <a:xfrm>
                <a:off x="1435" y="3311"/>
                <a:ext cx="309" cy="64"/>
              </a:xfrm>
              <a:prstGeom prst="ellipse">
                <a:avLst/>
              </a:prstGeom>
              <a:solidFill>
                <a:srgbClr val="E5DFE5"/>
              </a:soli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4" name="AutoShape 126"/>
              <p:cNvSpPr>
                <a:spLocks noChangeArrowheads="1"/>
              </p:cNvSpPr>
              <p:nvPr/>
            </p:nvSpPr>
            <p:spPr bwMode="gray">
              <a:xfrm>
                <a:off x="1434" y="3205"/>
                <a:ext cx="312" cy="156"/>
              </a:xfrm>
              <a:prstGeom prst="can">
                <a:avLst>
                  <a:gd name="adj" fmla="val 36421"/>
                </a:avLst>
              </a:prstGeom>
              <a:gradFill rotWithShape="0">
                <a:gsLst>
                  <a:gs pos="0">
                    <a:srgbClr val="858185"/>
                  </a:gs>
                  <a:gs pos="50000">
                    <a:srgbClr val="E5DFE5"/>
                  </a:gs>
                  <a:gs pos="100000">
                    <a:srgbClr val="858185"/>
                  </a:gs>
                </a:gsLst>
                <a:lin ang="0" scaled="1"/>
              </a:gra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5" name="Oval 127"/>
              <p:cNvSpPr>
                <a:spLocks noChangeArrowheads="1"/>
              </p:cNvSpPr>
              <p:nvPr/>
            </p:nvSpPr>
            <p:spPr bwMode="gray">
              <a:xfrm>
                <a:off x="1435" y="3203"/>
                <a:ext cx="309" cy="64"/>
              </a:xfrm>
              <a:prstGeom prst="ellipse">
                <a:avLst/>
              </a:prstGeom>
              <a:solidFill>
                <a:srgbClr val="E5DFE5"/>
              </a:soli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6" name="AutoShape 128"/>
              <p:cNvSpPr>
                <a:spLocks noChangeArrowheads="1"/>
              </p:cNvSpPr>
              <p:nvPr/>
            </p:nvSpPr>
            <p:spPr bwMode="gray">
              <a:xfrm>
                <a:off x="1434" y="3097"/>
                <a:ext cx="312" cy="156"/>
              </a:xfrm>
              <a:prstGeom prst="can">
                <a:avLst>
                  <a:gd name="adj" fmla="val 36421"/>
                </a:avLst>
              </a:prstGeom>
              <a:gradFill rotWithShape="0">
                <a:gsLst>
                  <a:gs pos="0">
                    <a:srgbClr val="858185"/>
                  </a:gs>
                  <a:gs pos="50000">
                    <a:srgbClr val="E5DFE5"/>
                  </a:gs>
                  <a:gs pos="100000">
                    <a:srgbClr val="858185"/>
                  </a:gs>
                </a:gsLst>
                <a:lin ang="0" scaled="1"/>
              </a:gradFill>
              <a:ln w="12700">
                <a:noFill/>
                <a:round/>
                <a:headEnd/>
                <a:tailEnd/>
              </a:ln>
            </p:spPr>
            <p:txBody>
              <a:bodyPr wrap="none" anchor="ctr"/>
              <a:lstStyle/>
              <a:p>
                <a:endParaRPr lang="zh-CN" altLang="en-US">
                  <a:latin typeface="微软雅黑" pitchFamily="34" charset="-122"/>
                  <a:ea typeface="微软雅黑" pitchFamily="34" charset="-122"/>
                </a:endParaRPr>
              </a:p>
            </p:txBody>
          </p:sp>
          <p:sp>
            <p:nvSpPr>
              <p:cNvPr id="17" name="Oval 129"/>
              <p:cNvSpPr>
                <a:spLocks noChangeArrowheads="1"/>
              </p:cNvSpPr>
              <p:nvPr/>
            </p:nvSpPr>
            <p:spPr bwMode="gray">
              <a:xfrm>
                <a:off x="1435" y="3096"/>
                <a:ext cx="309" cy="64"/>
              </a:xfrm>
              <a:prstGeom prst="ellipse">
                <a:avLst/>
              </a:prstGeom>
              <a:solidFill>
                <a:srgbClr val="E5DFE5"/>
              </a:solidFill>
              <a:ln w="12700">
                <a:noFill/>
                <a:round/>
                <a:headEnd/>
                <a:tailEnd/>
              </a:ln>
            </p:spPr>
            <p:txBody>
              <a:bodyPr wrap="none" anchor="ctr"/>
              <a:lstStyle/>
              <a:p>
                <a:endParaRPr lang="zh-CN" altLang="en-US">
                  <a:latin typeface="微软雅黑" pitchFamily="34" charset="-122"/>
                  <a:ea typeface="微软雅黑" pitchFamily="34" charset="-122"/>
                </a:endParaRPr>
              </a:p>
            </p:txBody>
          </p:sp>
        </p:grpSp>
      </p:grpSp>
      <p:grpSp>
        <p:nvGrpSpPr>
          <p:cNvPr id="18" name="组合 117"/>
          <p:cNvGrpSpPr>
            <a:grpSpLocks/>
          </p:cNvGrpSpPr>
          <p:nvPr/>
        </p:nvGrpSpPr>
        <p:grpSpPr bwMode="auto">
          <a:xfrm>
            <a:off x="3117017" y="1785926"/>
            <a:ext cx="785819" cy="1214446"/>
            <a:chOff x="8706016" y="-1500204"/>
            <a:chExt cx="1222387" cy="1970101"/>
          </a:xfrm>
        </p:grpSpPr>
        <p:graphicFrame>
          <p:nvGraphicFramePr>
            <p:cNvPr id="19" name="Object 24"/>
            <p:cNvGraphicFramePr>
              <a:graphicFrameLocks noChangeAspect="1"/>
            </p:cNvGraphicFramePr>
            <p:nvPr/>
          </p:nvGraphicFramePr>
          <p:xfrm>
            <a:off x="8706016" y="-1500204"/>
            <a:ext cx="1000125" cy="1158875"/>
          </p:xfrm>
          <a:graphic>
            <a:graphicData uri="http://schemas.openxmlformats.org/presentationml/2006/ole">
              <p:oleObj spid="_x0000_s2139" name="Visio" r:id="rId5" imgW="757428" imgH="1225677" progId="">
                <p:embed/>
              </p:oleObj>
            </a:graphicData>
          </a:graphic>
        </p:graphicFrame>
        <p:sp>
          <p:nvSpPr>
            <p:cNvPr id="20" name="AutoShape 1"/>
            <p:cNvSpPr>
              <a:spLocks noChangeArrowheads="1"/>
            </p:cNvSpPr>
            <p:nvPr/>
          </p:nvSpPr>
          <p:spPr bwMode="auto">
            <a:xfrm>
              <a:off x="8706018" y="-341321"/>
              <a:ext cx="1222385" cy="811218"/>
            </a:xfrm>
            <a:prstGeom prst="roundRect">
              <a:avLst>
                <a:gd name="adj" fmla="val 16667"/>
              </a:avLst>
            </a:prstGeom>
            <a:solidFill>
              <a:schemeClr val="bg1">
                <a:lumMod val="65000"/>
              </a:schemeClr>
            </a:solidFill>
            <a:ln>
              <a:headEnd/>
              <a:tailEnd/>
            </a:ln>
          </p:spPr>
          <p:style>
            <a:lnRef idx="3">
              <a:schemeClr val="lt1"/>
            </a:lnRef>
            <a:fillRef idx="1">
              <a:schemeClr val="accent1"/>
            </a:fillRef>
            <a:effectRef idx="1">
              <a:schemeClr val="accent1"/>
            </a:effectRef>
            <a:fontRef idx="minor">
              <a:schemeClr val="lt1"/>
            </a:fontRef>
          </p:style>
          <p:txBody>
            <a:bodyPr/>
            <a:lstStyle/>
            <a:p>
              <a:pPr>
                <a:defRPr/>
              </a:pPr>
              <a:r>
                <a:rPr lang="zh-CN" altLang="en-US" sz="1200" dirty="0" smtClean="0">
                  <a:solidFill>
                    <a:schemeClr val="bg1"/>
                  </a:solidFill>
                  <a:latin typeface="微软雅黑" pitchFamily="34" charset="-122"/>
                  <a:ea typeface="微软雅黑" pitchFamily="34" charset="-122"/>
                </a:rPr>
                <a:t>ＡＰＩ接口</a:t>
              </a:r>
              <a:endParaRPr lang="zh-CN" sz="1200" dirty="0">
                <a:solidFill>
                  <a:schemeClr val="bg1"/>
                </a:solidFill>
                <a:latin typeface="微软雅黑" pitchFamily="34" charset="-122"/>
                <a:ea typeface="微软雅黑" pitchFamily="34" charset="-122"/>
              </a:endParaRPr>
            </a:p>
          </p:txBody>
        </p:sp>
      </p:grpSp>
      <p:pic>
        <p:nvPicPr>
          <p:cNvPr id="21" name="Picture 20"/>
          <p:cNvPicPr>
            <a:picLocks noChangeAspect="1" noChangeArrowheads="1"/>
          </p:cNvPicPr>
          <p:nvPr/>
        </p:nvPicPr>
        <p:blipFill>
          <a:blip r:embed="rId6" cstate="print"/>
          <a:srcRect/>
          <a:stretch>
            <a:fillRect/>
          </a:stretch>
        </p:blipFill>
        <p:spPr bwMode="auto">
          <a:xfrm>
            <a:off x="1794740" y="4643446"/>
            <a:ext cx="415925" cy="817562"/>
          </a:xfrm>
          <a:prstGeom prst="rect">
            <a:avLst/>
          </a:prstGeom>
          <a:noFill/>
          <a:ln w="9525">
            <a:noFill/>
            <a:miter lim="800000"/>
            <a:headEnd/>
            <a:tailEnd/>
          </a:ln>
        </p:spPr>
      </p:pic>
      <p:graphicFrame>
        <p:nvGraphicFramePr>
          <p:cNvPr id="22" name="Object 11"/>
          <p:cNvGraphicFramePr>
            <a:graphicFrameLocks noChangeAspect="1"/>
          </p:cNvGraphicFramePr>
          <p:nvPr/>
        </p:nvGraphicFramePr>
        <p:xfrm>
          <a:off x="7635902" y="3789377"/>
          <a:ext cx="436562" cy="555625"/>
        </p:xfrm>
        <a:graphic>
          <a:graphicData uri="http://schemas.openxmlformats.org/presentationml/2006/ole">
            <p:oleObj spid="_x0000_s2140" name="Visio" r:id="rId7" imgW="741883" imgH="944270" progId="">
              <p:embed/>
            </p:oleObj>
          </a:graphicData>
        </a:graphic>
      </p:graphicFrame>
      <p:graphicFrame>
        <p:nvGraphicFramePr>
          <p:cNvPr id="23" name="Object 6"/>
          <p:cNvGraphicFramePr>
            <a:graphicFrameLocks noChangeAspect="1"/>
          </p:cNvGraphicFramePr>
          <p:nvPr/>
        </p:nvGraphicFramePr>
        <p:xfrm>
          <a:off x="6278589" y="3789377"/>
          <a:ext cx="436563" cy="555625"/>
        </p:xfrm>
        <a:graphic>
          <a:graphicData uri="http://schemas.openxmlformats.org/presentationml/2006/ole">
            <p:oleObj spid="_x0000_s2141" name="Visio" r:id="rId8" imgW="741883" imgH="944270" progId="">
              <p:embed/>
            </p:oleObj>
          </a:graphicData>
        </a:graphic>
      </p:graphicFrame>
      <p:sp>
        <p:nvSpPr>
          <p:cNvPr id="24" name="闪电形 23"/>
          <p:cNvSpPr/>
          <p:nvPr/>
        </p:nvSpPr>
        <p:spPr>
          <a:xfrm rot="7368803">
            <a:off x="2672801" y="4604718"/>
            <a:ext cx="273050" cy="941387"/>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ln>
                <a:solidFill>
                  <a:srgbClr val="FFFF00"/>
                </a:solidFill>
              </a:ln>
              <a:latin typeface="微软雅黑" pitchFamily="34" charset="-122"/>
              <a:ea typeface="微软雅黑" pitchFamily="34" charset="-122"/>
            </a:endParaRPr>
          </a:p>
        </p:txBody>
      </p:sp>
      <p:sp>
        <p:nvSpPr>
          <p:cNvPr id="25" name="TextBox 100"/>
          <p:cNvSpPr txBox="1">
            <a:spLocks noChangeArrowheads="1"/>
          </p:cNvSpPr>
          <p:nvPr/>
        </p:nvSpPr>
        <p:spPr bwMode="auto">
          <a:xfrm>
            <a:off x="6429388" y="4429132"/>
            <a:ext cx="2214563" cy="338137"/>
          </a:xfrm>
          <a:prstGeom prst="rect">
            <a:avLst/>
          </a:prstGeom>
          <a:noFill/>
          <a:ln w="9525">
            <a:noFill/>
            <a:miter lim="800000"/>
            <a:headEnd/>
            <a:tailEnd/>
          </a:ln>
        </p:spPr>
        <p:txBody>
          <a:bodyPr>
            <a:spAutoFit/>
          </a:bodyPr>
          <a:lstStyle/>
          <a:p>
            <a:r>
              <a:rPr lang="zh-CN" altLang="en-US" sz="1600" dirty="0" smtClean="0">
                <a:latin typeface="微软雅黑" pitchFamily="34" charset="-122"/>
                <a:ea typeface="微软雅黑" pitchFamily="34" charset="-122"/>
              </a:rPr>
              <a:t>美联短信平</a:t>
            </a:r>
            <a:r>
              <a:rPr lang="zh-CN" altLang="en-US" sz="1600" dirty="0">
                <a:latin typeface="微软雅黑" pitchFamily="34" charset="-122"/>
                <a:ea typeface="微软雅黑" pitchFamily="34" charset="-122"/>
              </a:rPr>
              <a:t>台</a:t>
            </a:r>
          </a:p>
        </p:txBody>
      </p:sp>
      <p:sp>
        <p:nvSpPr>
          <p:cNvPr id="26" name="TextBox 105"/>
          <p:cNvSpPr txBox="1">
            <a:spLocks noChangeArrowheads="1"/>
          </p:cNvSpPr>
          <p:nvPr/>
        </p:nvSpPr>
        <p:spPr bwMode="auto">
          <a:xfrm>
            <a:off x="1475656" y="5447900"/>
            <a:ext cx="1214397" cy="338554"/>
          </a:xfrm>
          <a:prstGeom prst="rect">
            <a:avLst/>
          </a:prstGeom>
          <a:noFill/>
          <a:ln w="9525">
            <a:noFill/>
            <a:miter lim="800000"/>
            <a:headEnd/>
            <a:tailEnd/>
          </a:ln>
        </p:spPr>
        <p:txBody>
          <a:bodyPr wrap="square">
            <a:spAutoFit/>
          </a:bodyPr>
          <a:lstStyle/>
          <a:p>
            <a:r>
              <a:rPr lang="zh-CN" altLang="en-US" sz="1600" dirty="0">
                <a:latin typeface="微软雅黑" pitchFamily="34" charset="-122"/>
                <a:ea typeface="微软雅黑" pitchFamily="34" charset="-122"/>
              </a:rPr>
              <a:t>手机用户</a:t>
            </a:r>
          </a:p>
        </p:txBody>
      </p:sp>
      <p:sp>
        <p:nvSpPr>
          <p:cNvPr id="27" name="Rectangle 13"/>
          <p:cNvSpPr>
            <a:spLocks noChangeArrowheads="1"/>
          </p:cNvSpPr>
          <p:nvPr/>
        </p:nvSpPr>
        <p:spPr bwMode="auto">
          <a:xfrm>
            <a:off x="6143636" y="3643314"/>
            <a:ext cx="2051050" cy="1200150"/>
          </a:xfrm>
          <a:prstGeom prst="rect">
            <a:avLst/>
          </a:prstGeom>
          <a:noFill/>
          <a:ln w="9525" algn="ctr">
            <a:solidFill>
              <a:srgbClr val="FF0000"/>
            </a:solidFill>
            <a:prstDash val="dash"/>
            <a:miter lim="800000"/>
            <a:headEnd/>
            <a:tailEnd/>
          </a:ln>
        </p:spPr>
        <p:txBody>
          <a:bodyPr anchor="ctr">
            <a:spAutoFit/>
          </a:bodyPr>
          <a:lstStyle/>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pic>
        <p:nvPicPr>
          <p:cNvPr id="28" name="Picture 449" descr="j0157763"/>
          <p:cNvPicPr>
            <a:picLocks noChangeAspect="1" noChangeArrowheads="1"/>
          </p:cNvPicPr>
          <p:nvPr/>
        </p:nvPicPr>
        <p:blipFill>
          <a:blip r:embed="rId9" cstate="print"/>
          <a:srcRect/>
          <a:stretch>
            <a:fillRect/>
          </a:stretch>
        </p:blipFill>
        <p:spPr bwMode="auto">
          <a:xfrm>
            <a:off x="3392240" y="4725144"/>
            <a:ext cx="747712" cy="754062"/>
          </a:xfrm>
          <a:prstGeom prst="rect">
            <a:avLst/>
          </a:prstGeom>
          <a:noFill/>
          <a:ln w="9525">
            <a:noFill/>
            <a:miter lim="800000"/>
            <a:headEnd/>
            <a:tailEnd/>
          </a:ln>
        </p:spPr>
      </p:pic>
      <p:graphicFrame>
        <p:nvGraphicFramePr>
          <p:cNvPr id="29" name="Object 16"/>
          <p:cNvGraphicFramePr>
            <a:graphicFrameLocks noChangeAspect="1"/>
          </p:cNvGraphicFramePr>
          <p:nvPr/>
        </p:nvGraphicFramePr>
        <p:xfrm>
          <a:off x="4429152" y="4756170"/>
          <a:ext cx="446087" cy="531812"/>
        </p:xfrm>
        <a:graphic>
          <a:graphicData uri="http://schemas.openxmlformats.org/presentationml/2006/ole">
            <p:oleObj spid="_x0000_s2142" name="Visio" r:id="rId10" imgW="741883" imgH="944270" progId="">
              <p:embed/>
            </p:oleObj>
          </a:graphicData>
        </a:graphic>
      </p:graphicFrame>
      <p:graphicFrame>
        <p:nvGraphicFramePr>
          <p:cNvPr id="30" name="Object 7"/>
          <p:cNvGraphicFramePr>
            <a:graphicFrameLocks noChangeAspect="1"/>
          </p:cNvGraphicFramePr>
          <p:nvPr/>
        </p:nvGraphicFramePr>
        <p:xfrm>
          <a:off x="4429124" y="5470545"/>
          <a:ext cx="428601" cy="545726"/>
        </p:xfrm>
        <a:graphic>
          <a:graphicData uri="http://schemas.openxmlformats.org/presentationml/2006/ole">
            <p:oleObj spid="_x0000_s2143" name="Visio" r:id="rId11" imgW="741883" imgH="944270" progId="">
              <p:embed/>
            </p:oleObj>
          </a:graphicData>
        </a:graphic>
      </p:graphicFrame>
      <p:graphicFrame>
        <p:nvGraphicFramePr>
          <p:cNvPr id="31" name="Object 18"/>
          <p:cNvGraphicFramePr>
            <a:graphicFrameLocks noChangeAspect="1"/>
          </p:cNvGraphicFramePr>
          <p:nvPr/>
        </p:nvGraphicFramePr>
        <p:xfrm>
          <a:off x="4429124" y="4038002"/>
          <a:ext cx="474638" cy="605444"/>
        </p:xfrm>
        <a:graphic>
          <a:graphicData uri="http://schemas.openxmlformats.org/presentationml/2006/ole">
            <p:oleObj spid="_x0000_s2144" name="Visio" r:id="rId12" imgW="741883" imgH="944270" progId="">
              <p:embed/>
            </p:oleObj>
          </a:graphicData>
        </a:graphic>
      </p:graphicFrame>
      <p:sp>
        <p:nvSpPr>
          <p:cNvPr id="32" name="Rectangle 13"/>
          <p:cNvSpPr>
            <a:spLocks noChangeArrowheads="1"/>
          </p:cNvSpPr>
          <p:nvPr/>
        </p:nvSpPr>
        <p:spPr bwMode="auto">
          <a:xfrm>
            <a:off x="4357694" y="3906758"/>
            <a:ext cx="1428752" cy="2308324"/>
          </a:xfrm>
          <a:prstGeom prst="rect">
            <a:avLst/>
          </a:prstGeom>
          <a:noFill/>
          <a:ln w="9525" algn="ctr">
            <a:solidFill>
              <a:srgbClr val="008080"/>
            </a:solidFill>
            <a:prstDash val="dash"/>
            <a:miter lim="800000"/>
            <a:headEnd/>
            <a:tailEnd/>
          </a:ln>
        </p:spPr>
        <p:txBody>
          <a:bodyPr wrap="square" anchor="ctr">
            <a:spAutoFit/>
          </a:bodyPr>
          <a:lstStyle/>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graphicFrame>
        <p:nvGraphicFramePr>
          <p:cNvPr id="33" name="Object 17"/>
          <p:cNvGraphicFramePr>
            <a:graphicFrameLocks noChangeAspect="1"/>
          </p:cNvGraphicFramePr>
          <p:nvPr/>
        </p:nvGraphicFramePr>
        <p:xfrm>
          <a:off x="6964389" y="3802077"/>
          <a:ext cx="436563" cy="555625"/>
        </p:xfrm>
        <a:graphic>
          <a:graphicData uri="http://schemas.openxmlformats.org/presentationml/2006/ole">
            <p:oleObj spid="_x0000_s2145" name="Visio" r:id="rId13" imgW="741883" imgH="944270" progId="">
              <p:embed/>
            </p:oleObj>
          </a:graphicData>
        </a:graphic>
      </p:graphicFrame>
      <p:sp>
        <p:nvSpPr>
          <p:cNvPr id="34" name="TextBox 101"/>
          <p:cNvSpPr txBox="1">
            <a:spLocks noChangeArrowheads="1"/>
          </p:cNvSpPr>
          <p:nvPr/>
        </p:nvSpPr>
        <p:spPr bwMode="auto">
          <a:xfrm>
            <a:off x="4857752" y="4041795"/>
            <a:ext cx="766763" cy="584775"/>
          </a:xfrm>
          <a:prstGeom prst="rect">
            <a:avLst/>
          </a:prstGeom>
          <a:noFill/>
          <a:ln w="9525">
            <a:noFill/>
            <a:miter lim="800000"/>
            <a:headEnd/>
            <a:tailEnd/>
          </a:ln>
        </p:spPr>
        <p:txBody>
          <a:bodyPr>
            <a:spAutoFit/>
          </a:bodyPr>
          <a:lstStyle/>
          <a:p>
            <a:r>
              <a:rPr lang="zh-CN" altLang="en-US" sz="1600" dirty="0" smtClean="0">
                <a:latin typeface="微软雅黑" pitchFamily="34" charset="-122"/>
                <a:ea typeface="微软雅黑" pitchFamily="34" charset="-122"/>
              </a:rPr>
              <a:t>欧洲</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网关</a:t>
            </a:r>
            <a:endParaRPr lang="zh-CN" altLang="en-US" sz="1600" dirty="0">
              <a:latin typeface="微软雅黑" pitchFamily="34" charset="-122"/>
              <a:ea typeface="微软雅黑" pitchFamily="34" charset="-122"/>
            </a:endParaRPr>
          </a:p>
        </p:txBody>
      </p:sp>
      <p:sp>
        <p:nvSpPr>
          <p:cNvPr id="35" name="矩形 95"/>
          <p:cNvSpPr>
            <a:spLocks noChangeArrowheads="1"/>
          </p:cNvSpPr>
          <p:nvPr/>
        </p:nvSpPr>
        <p:spPr bwMode="auto">
          <a:xfrm>
            <a:off x="4857752" y="5429264"/>
            <a:ext cx="714375" cy="584775"/>
          </a:xfrm>
          <a:prstGeom prst="rect">
            <a:avLst/>
          </a:prstGeom>
          <a:noFill/>
          <a:ln w="9525">
            <a:noFill/>
            <a:miter lim="800000"/>
            <a:headEnd/>
            <a:tailEnd/>
          </a:ln>
        </p:spPr>
        <p:txBody>
          <a:bodyPr>
            <a:spAutoFit/>
          </a:bodyPr>
          <a:lstStyle/>
          <a:p>
            <a:r>
              <a:rPr lang="zh-CN" altLang="en-US" sz="1600" dirty="0" smtClean="0">
                <a:latin typeface="微软雅黑" pitchFamily="34" charset="-122"/>
                <a:ea typeface="微软雅黑" pitchFamily="34" charset="-122"/>
              </a:rPr>
              <a:t>亚洲网关</a:t>
            </a:r>
            <a:endParaRPr lang="zh-CN" altLang="en-US" sz="1600" dirty="0">
              <a:latin typeface="微软雅黑" pitchFamily="34" charset="-122"/>
              <a:ea typeface="微软雅黑" pitchFamily="34" charset="-122"/>
            </a:endParaRPr>
          </a:p>
        </p:txBody>
      </p:sp>
      <p:sp>
        <p:nvSpPr>
          <p:cNvPr id="36" name="矩形 100"/>
          <p:cNvSpPr>
            <a:spLocks noChangeArrowheads="1"/>
          </p:cNvSpPr>
          <p:nvPr/>
        </p:nvSpPr>
        <p:spPr bwMode="auto">
          <a:xfrm>
            <a:off x="4857777" y="4756170"/>
            <a:ext cx="766762" cy="584775"/>
          </a:xfrm>
          <a:prstGeom prst="rect">
            <a:avLst/>
          </a:prstGeom>
          <a:noFill/>
          <a:ln w="9525">
            <a:noFill/>
            <a:miter lim="800000"/>
            <a:headEnd/>
            <a:tailEnd/>
          </a:ln>
        </p:spPr>
        <p:txBody>
          <a:bodyPr>
            <a:spAutoFit/>
          </a:bodyPr>
          <a:lstStyle/>
          <a:p>
            <a:r>
              <a:rPr lang="zh-CN" altLang="en-US" sz="1600" dirty="0" smtClean="0">
                <a:latin typeface="微软雅黑" pitchFamily="34" charset="-122"/>
                <a:ea typeface="微软雅黑" pitchFamily="34" charset="-122"/>
              </a:rPr>
              <a:t>美洲网关</a:t>
            </a:r>
            <a:endParaRPr lang="zh-CN" altLang="en-US" sz="1600" dirty="0">
              <a:latin typeface="微软雅黑" pitchFamily="34" charset="-122"/>
              <a:ea typeface="微软雅黑" pitchFamily="34" charset="-122"/>
            </a:endParaRPr>
          </a:p>
        </p:txBody>
      </p:sp>
      <p:sp>
        <p:nvSpPr>
          <p:cNvPr id="37" name="Rectangle 13"/>
          <p:cNvSpPr>
            <a:spLocks noChangeArrowheads="1"/>
          </p:cNvSpPr>
          <p:nvPr/>
        </p:nvSpPr>
        <p:spPr bwMode="auto">
          <a:xfrm>
            <a:off x="1259632" y="1071546"/>
            <a:ext cx="1500149" cy="2585323"/>
          </a:xfrm>
          <a:prstGeom prst="rect">
            <a:avLst/>
          </a:prstGeom>
          <a:noFill/>
          <a:ln w="9525" algn="ctr">
            <a:solidFill>
              <a:srgbClr val="008080"/>
            </a:solidFill>
            <a:prstDash val="dash"/>
            <a:miter lim="800000"/>
            <a:headEnd/>
            <a:tailEnd/>
          </a:ln>
        </p:spPr>
        <p:txBody>
          <a:bodyPr wrap="square" anchor="ctr">
            <a:spAutoFit/>
          </a:bodyPr>
          <a:lstStyle/>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en-US" altLang="zh-CN">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sp>
        <p:nvSpPr>
          <p:cNvPr id="38" name="TextBox 48"/>
          <p:cNvSpPr txBox="1">
            <a:spLocks noChangeArrowheads="1"/>
          </p:cNvSpPr>
          <p:nvPr/>
        </p:nvSpPr>
        <p:spPr bwMode="auto">
          <a:xfrm>
            <a:off x="2259764" y="1142984"/>
            <a:ext cx="1142965" cy="369332"/>
          </a:xfrm>
          <a:prstGeom prst="rect">
            <a:avLst/>
          </a:prstGeom>
          <a:solidFill>
            <a:schemeClr val="bg1"/>
          </a:solidFill>
          <a:ln w="25400">
            <a:solidFill>
              <a:srgbClr val="FF0000"/>
            </a:solidFill>
            <a:miter lim="800000"/>
            <a:headEnd/>
            <a:tailEnd/>
          </a:ln>
        </p:spPr>
        <p:txBody>
          <a:bodyPr wrap="square">
            <a:spAutoFit/>
          </a:bodyPr>
          <a:lstStyle/>
          <a:p>
            <a:r>
              <a:rPr lang="zh-CN" altLang="en-US" b="1" dirty="0" smtClean="0">
                <a:latin typeface="微软雅黑" pitchFamily="34" charset="-122"/>
                <a:ea typeface="微软雅黑" pitchFamily="34" charset="-122"/>
              </a:rPr>
              <a:t>用户平</a:t>
            </a:r>
            <a:r>
              <a:rPr lang="zh-CN" altLang="en-US" b="1" dirty="0">
                <a:latin typeface="微软雅黑" pitchFamily="34" charset="-122"/>
                <a:ea typeface="微软雅黑" pitchFamily="34" charset="-122"/>
              </a:rPr>
              <a:t>台</a:t>
            </a:r>
          </a:p>
        </p:txBody>
      </p:sp>
      <p:cxnSp>
        <p:nvCxnSpPr>
          <p:cNvPr id="40" name="直接箭头连接符 39"/>
          <p:cNvCxnSpPr>
            <a:endCxn id="5" idx="0"/>
          </p:cNvCxnSpPr>
          <p:nvPr/>
        </p:nvCxnSpPr>
        <p:spPr>
          <a:xfrm flipV="1">
            <a:off x="5742014" y="1762904"/>
            <a:ext cx="834012" cy="4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形状 46"/>
          <p:cNvCxnSpPr/>
          <p:nvPr/>
        </p:nvCxnSpPr>
        <p:spPr>
          <a:xfrm rot="10800000" flipV="1">
            <a:off x="5786450" y="4857760"/>
            <a:ext cx="1571633" cy="377824"/>
          </a:xfrm>
          <a:prstGeom prst="bentConnector3">
            <a:avLst>
              <a:gd name="adj1" fmla="val -102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54"/>
          <p:cNvSpPr txBox="1">
            <a:spLocks noChangeArrowheads="1"/>
          </p:cNvSpPr>
          <p:nvPr/>
        </p:nvSpPr>
        <p:spPr bwMode="auto">
          <a:xfrm>
            <a:off x="5429256" y="4286256"/>
            <a:ext cx="285752" cy="1569660"/>
          </a:xfrm>
          <a:prstGeom prst="rect">
            <a:avLst/>
          </a:prstGeom>
          <a:solidFill>
            <a:schemeClr val="bg1"/>
          </a:solidFill>
          <a:ln w="9525">
            <a:noFill/>
            <a:miter lim="800000"/>
            <a:headEnd/>
            <a:tailEnd/>
          </a:ln>
        </p:spPr>
        <p:txBody>
          <a:bodyPr wrap="square">
            <a:spAutoFit/>
          </a:bodyPr>
          <a:lstStyle/>
          <a:p>
            <a:r>
              <a:rPr lang="zh-CN" altLang="en-US" sz="1600" b="1" dirty="0" smtClean="0">
                <a:solidFill>
                  <a:srgbClr val="0070C0"/>
                </a:solidFill>
                <a:latin typeface="微软雅黑" pitchFamily="34" charset="-122"/>
                <a:ea typeface="微软雅黑" pitchFamily="34" charset="-122"/>
              </a:rPr>
              <a:t>运营商服务器</a:t>
            </a:r>
            <a:endParaRPr lang="zh-CN" altLang="en-US" sz="1600" b="1" dirty="0">
              <a:solidFill>
                <a:srgbClr val="0070C0"/>
              </a:solidFill>
              <a:latin typeface="微软雅黑" pitchFamily="34" charset="-122"/>
              <a:ea typeface="微软雅黑" pitchFamily="34" charset="-122"/>
            </a:endParaRPr>
          </a:p>
        </p:txBody>
      </p:sp>
      <p:sp>
        <p:nvSpPr>
          <p:cNvPr id="43" name="TextBox 105"/>
          <p:cNvSpPr txBox="1">
            <a:spLocks noChangeArrowheads="1"/>
          </p:cNvSpPr>
          <p:nvPr/>
        </p:nvSpPr>
        <p:spPr bwMode="auto">
          <a:xfrm>
            <a:off x="5072066" y="2214554"/>
            <a:ext cx="857255" cy="338554"/>
          </a:xfrm>
          <a:prstGeom prst="rect">
            <a:avLst/>
          </a:prstGeom>
          <a:no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rPr>
              <a:t>防火墙</a:t>
            </a:r>
            <a:endParaRPr lang="zh-CN" altLang="en-US" sz="1600" dirty="0">
              <a:latin typeface="微软雅黑" pitchFamily="34" charset="-122"/>
              <a:ea typeface="微软雅黑" pitchFamily="34" charset="-122"/>
            </a:endParaRPr>
          </a:p>
        </p:txBody>
      </p:sp>
      <p:sp>
        <p:nvSpPr>
          <p:cNvPr id="44" name="TextBox 105"/>
          <p:cNvSpPr txBox="1">
            <a:spLocks noChangeArrowheads="1"/>
          </p:cNvSpPr>
          <p:nvPr/>
        </p:nvSpPr>
        <p:spPr bwMode="auto">
          <a:xfrm>
            <a:off x="6929455" y="2661818"/>
            <a:ext cx="857255" cy="338554"/>
          </a:xfrm>
          <a:prstGeom prst="rect">
            <a:avLst/>
          </a:prstGeom>
          <a:no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rPr>
              <a:t>防火墙</a:t>
            </a:r>
            <a:endParaRPr lang="zh-CN" altLang="en-US" sz="1600" dirty="0">
              <a:latin typeface="微软雅黑" pitchFamily="34" charset="-122"/>
              <a:ea typeface="微软雅黑" pitchFamily="34" charset="-122"/>
            </a:endParaRPr>
          </a:p>
        </p:txBody>
      </p:sp>
      <p:cxnSp>
        <p:nvCxnSpPr>
          <p:cNvPr id="46" name="直接箭头连接符 45"/>
          <p:cNvCxnSpPr/>
          <p:nvPr/>
        </p:nvCxnSpPr>
        <p:spPr>
          <a:xfrm flipV="1">
            <a:off x="4238058" y="1805783"/>
            <a:ext cx="834012" cy="4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95052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1089</Words>
  <Application>Microsoft Office PowerPoint</Application>
  <PresentationFormat>全屏显示(4:3)</PresentationFormat>
  <Paragraphs>165</Paragraphs>
  <Slides>15</Slides>
  <Notes>0</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15</vt:i4>
      </vt:variant>
    </vt:vector>
  </HeadingPairs>
  <TitlesOfParts>
    <vt:vector size="19" baseType="lpstr">
      <vt:lpstr>Office 主题</vt:lpstr>
      <vt:lpstr>CorelDRAW</vt:lpstr>
      <vt:lpstr>Visio</vt:lpstr>
      <vt:lpstr>包装程序外壳对象</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liuxia</dc:creator>
  <cp:lastModifiedBy>deeplm</cp:lastModifiedBy>
  <cp:revision>41</cp:revision>
  <dcterms:created xsi:type="dcterms:W3CDTF">2013-07-23T14:24:51Z</dcterms:created>
  <dcterms:modified xsi:type="dcterms:W3CDTF">2014-09-03T09:51:08Z</dcterms:modified>
</cp:coreProperties>
</file>